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97"/>
  </p:notesMasterIdLst>
  <p:handoutMasterIdLst>
    <p:handoutMasterId r:id="rId98"/>
  </p:handoutMasterIdLst>
  <p:sldIdLst>
    <p:sldId id="2065" r:id="rId3"/>
    <p:sldId id="2066" r:id="rId4"/>
    <p:sldId id="2067" r:id="rId5"/>
    <p:sldId id="1989" r:id="rId6"/>
    <p:sldId id="272" r:id="rId7"/>
    <p:sldId id="1731" r:id="rId8"/>
    <p:sldId id="1990" r:id="rId9"/>
    <p:sldId id="270" r:id="rId10"/>
    <p:sldId id="1827" r:id="rId11"/>
    <p:sldId id="1991" r:id="rId12"/>
    <p:sldId id="1992" r:id="rId13"/>
    <p:sldId id="1993" r:id="rId14"/>
    <p:sldId id="1994" r:id="rId15"/>
    <p:sldId id="1996" r:id="rId16"/>
    <p:sldId id="1828" r:id="rId17"/>
    <p:sldId id="1997" r:id="rId18"/>
    <p:sldId id="1995" r:id="rId19"/>
    <p:sldId id="1998" r:id="rId20"/>
    <p:sldId id="1999" r:id="rId21"/>
    <p:sldId id="2000" r:id="rId22"/>
    <p:sldId id="2001" r:id="rId23"/>
    <p:sldId id="1925" r:id="rId24"/>
    <p:sldId id="1927" r:id="rId25"/>
    <p:sldId id="2002" r:id="rId26"/>
    <p:sldId id="1659" r:id="rId27"/>
    <p:sldId id="1910" r:id="rId28"/>
    <p:sldId id="1401" r:id="rId29"/>
    <p:sldId id="1660" r:id="rId30"/>
    <p:sldId id="1661" r:id="rId31"/>
    <p:sldId id="2003" r:id="rId32"/>
    <p:sldId id="2004" r:id="rId33"/>
    <p:sldId id="2005" r:id="rId34"/>
    <p:sldId id="1664" r:id="rId35"/>
    <p:sldId id="1665" r:id="rId36"/>
    <p:sldId id="1666" r:id="rId37"/>
    <p:sldId id="2006" r:id="rId38"/>
    <p:sldId id="1668" r:id="rId39"/>
    <p:sldId id="1836" r:id="rId40"/>
    <p:sldId id="2008" r:id="rId41"/>
    <p:sldId id="2009" r:id="rId42"/>
    <p:sldId id="1670" r:id="rId43"/>
    <p:sldId id="2010" r:id="rId44"/>
    <p:sldId id="1935" r:id="rId45"/>
    <p:sldId id="1937" r:id="rId46"/>
    <p:sldId id="1938" r:id="rId47"/>
    <p:sldId id="1953" r:id="rId48"/>
    <p:sldId id="1940" r:id="rId49"/>
    <p:sldId id="2011" r:id="rId50"/>
    <p:sldId id="2012" r:id="rId51"/>
    <p:sldId id="2013" r:id="rId52"/>
    <p:sldId id="2014" r:id="rId53"/>
    <p:sldId id="2015" r:id="rId54"/>
    <p:sldId id="2017" r:id="rId55"/>
    <p:sldId id="2016" r:id="rId56"/>
    <p:sldId id="1946" r:id="rId57"/>
    <p:sldId id="1947" r:id="rId58"/>
    <p:sldId id="2018" r:id="rId59"/>
    <p:sldId id="2019" r:id="rId60"/>
    <p:sldId id="2020" r:id="rId61"/>
    <p:sldId id="2026" r:id="rId62"/>
    <p:sldId id="2021" r:id="rId63"/>
    <p:sldId id="2022" r:id="rId64"/>
    <p:sldId id="2023" r:id="rId65"/>
    <p:sldId id="2027" r:id="rId66"/>
    <p:sldId id="2024" r:id="rId67"/>
    <p:sldId id="2028" r:id="rId68"/>
    <p:sldId id="2064" r:id="rId69"/>
    <p:sldId id="2029" r:id="rId70"/>
    <p:sldId id="2030" r:id="rId71"/>
    <p:sldId id="2031" r:id="rId72"/>
    <p:sldId id="2032" r:id="rId73"/>
    <p:sldId id="2033" r:id="rId74"/>
    <p:sldId id="2025" r:id="rId75"/>
    <p:sldId id="2036" r:id="rId76"/>
    <p:sldId id="2037" r:id="rId77"/>
    <p:sldId id="2039" r:id="rId78"/>
    <p:sldId id="2059" r:id="rId79"/>
    <p:sldId id="2040" r:id="rId80"/>
    <p:sldId id="2047" r:id="rId81"/>
    <p:sldId id="2060" r:id="rId82"/>
    <p:sldId id="2061" r:id="rId83"/>
    <p:sldId id="2048" r:id="rId84"/>
    <p:sldId id="2049" r:id="rId85"/>
    <p:sldId id="2050" r:id="rId86"/>
    <p:sldId id="2051" r:id="rId87"/>
    <p:sldId id="2052" r:id="rId88"/>
    <p:sldId id="2053" r:id="rId89"/>
    <p:sldId id="2054" r:id="rId90"/>
    <p:sldId id="2062" r:id="rId91"/>
    <p:sldId id="2056" r:id="rId92"/>
    <p:sldId id="2057" r:id="rId93"/>
    <p:sldId id="2058" r:id="rId94"/>
    <p:sldId id="2063" r:id="rId95"/>
    <p:sldId id="2034" r:id="rId96"/>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js Hauspie" initials="TH" lastIdx="3" clrIdx="0">
    <p:extLst>
      <p:ext uri="{19B8F6BF-5375-455C-9EA6-DF929625EA0E}">
        <p15:presenceInfo xmlns:p15="http://schemas.microsoft.com/office/powerpoint/2012/main" userId="S-1-5-21-4030456262-320625612-449655040-2815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08341"/>
    <a:srgbClr val="5D9CC7"/>
    <a:srgbClr val="4472C4"/>
    <a:srgbClr val="DC8621"/>
    <a:srgbClr val="F9C299"/>
    <a:srgbClr val="2EA4C9"/>
    <a:srgbClr val="099D45"/>
    <a:srgbClr val="80C0E0"/>
    <a:srgbClr val="008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66220" autoAdjust="0"/>
  </p:normalViewPr>
  <p:slideViewPr>
    <p:cSldViewPr snapToGrid="0" showGuides="1">
      <p:cViewPr varScale="1">
        <p:scale>
          <a:sx n="61" d="100"/>
          <a:sy n="61" d="100"/>
        </p:scale>
        <p:origin x="1758" y="102"/>
      </p:cViewPr>
      <p:guideLst>
        <p:guide orient="horz" pos="3072"/>
        <p:guide pos="5461"/>
      </p:guideLst>
    </p:cSldViewPr>
  </p:slideViewPr>
  <p:notesTextViewPr>
    <p:cViewPr>
      <p:scale>
        <a:sx n="1" d="1"/>
        <a:sy n="1" d="1"/>
      </p:scale>
      <p:origin x="0" y="0"/>
    </p:cViewPr>
  </p:notesTextViewPr>
  <p:notesViewPr>
    <p:cSldViewPr snapToGrid="0">
      <p:cViewPr varScale="1">
        <p:scale>
          <a:sx n="67" d="100"/>
          <a:sy n="67" d="100"/>
        </p:scale>
        <p:origin x="3029"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33837C84-8498-497D-A39F-5EA1C3EFD19B}"/>
    <pc:docChg chg="modSld">
      <pc:chgData name="Ann De Buck" userId="56269b48-6f97-4793-ac00-b6dbb2c9f1bb" providerId="ADAL" clId="{33837C84-8498-497D-A39F-5EA1C3EFD19B}" dt="2023-12-05T13:28:03.390" v="8" actId="6549"/>
      <pc:docMkLst>
        <pc:docMk/>
      </pc:docMkLst>
      <pc:sldChg chg="modNotesTx">
        <pc:chgData name="Ann De Buck" userId="56269b48-6f97-4793-ac00-b6dbb2c9f1bb" providerId="ADAL" clId="{33837C84-8498-497D-A39F-5EA1C3EFD19B}" dt="2023-12-05T13:27:30.967" v="2" actId="6549"/>
        <pc:sldMkLst>
          <pc:docMk/>
          <pc:sldMk cId="3575049609" sldId="272"/>
        </pc:sldMkLst>
      </pc:sldChg>
      <pc:sldChg chg="modNotesTx">
        <pc:chgData name="Ann De Buck" userId="56269b48-6f97-4793-ac00-b6dbb2c9f1bb" providerId="ADAL" clId="{33837C84-8498-497D-A39F-5EA1C3EFD19B}" dt="2023-12-05T13:28:03.390" v="8" actId="6549"/>
        <pc:sldMkLst>
          <pc:docMk/>
          <pc:sldMk cId="1343698569" sldId="1670"/>
        </pc:sldMkLst>
      </pc:sldChg>
      <pc:sldChg chg="modNotesTx">
        <pc:chgData name="Ann De Buck" userId="56269b48-6f97-4793-ac00-b6dbb2c9f1bb" providerId="ADAL" clId="{33837C84-8498-497D-A39F-5EA1C3EFD19B}" dt="2023-12-05T13:27:33.300" v="3" actId="6549"/>
        <pc:sldMkLst>
          <pc:docMk/>
          <pc:sldMk cId="1366250084" sldId="1731"/>
        </pc:sldMkLst>
      </pc:sldChg>
      <pc:sldChg chg="modNotesTx">
        <pc:chgData name="Ann De Buck" userId="56269b48-6f97-4793-ac00-b6dbb2c9f1bb" providerId="ADAL" clId="{33837C84-8498-497D-A39F-5EA1C3EFD19B}" dt="2023-12-05T13:27:36.302" v="4" actId="6549"/>
        <pc:sldMkLst>
          <pc:docMk/>
          <pc:sldMk cId="1612495421" sldId="1990"/>
        </pc:sldMkLst>
      </pc:sldChg>
      <pc:sldChg chg="modNotesTx">
        <pc:chgData name="Ann De Buck" userId="56269b48-6f97-4793-ac00-b6dbb2c9f1bb" providerId="ADAL" clId="{33837C84-8498-497D-A39F-5EA1C3EFD19B}" dt="2023-12-05T13:27:41.148" v="5" actId="6549"/>
        <pc:sldMkLst>
          <pc:docMk/>
          <pc:sldMk cId="2197388154" sldId="1991"/>
        </pc:sldMkLst>
      </pc:sldChg>
      <pc:sldChg chg="modNotesTx">
        <pc:chgData name="Ann De Buck" userId="56269b48-6f97-4793-ac00-b6dbb2c9f1bb" providerId="ADAL" clId="{33837C84-8498-497D-A39F-5EA1C3EFD19B}" dt="2023-12-05T13:27:43.903" v="6" actId="6549"/>
        <pc:sldMkLst>
          <pc:docMk/>
          <pc:sldMk cId="1698982779" sldId="1992"/>
        </pc:sldMkLst>
      </pc:sldChg>
      <pc:sldChg chg="modNotesTx">
        <pc:chgData name="Ann De Buck" userId="56269b48-6f97-4793-ac00-b6dbb2c9f1bb" providerId="ADAL" clId="{33837C84-8498-497D-A39F-5EA1C3EFD19B}" dt="2023-12-05T13:27:47.201" v="7" actId="6549"/>
        <pc:sldMkLst>
          <pc:docMk/>
          <pc:sldMk cId="2371136628" sldId="1993"/>
        </pc:sldMkLst>
      </pc:sldChg>
      <pc:sldChg chg="modNotesTx">
        <pc:chgData name="Ann De Buck" userId="56269b48-6f97-4793-ac00-b6dbb2c9f1bb" providerId="ADAL" clId="{33837C84-8498-497D-A39F-5EA1C3EFD19B}" dt="2023-12-05T13:27:26.432" v="1" actId="6549"/>
        <pc:sldMkLst>
          <pc:docMk/>
          <pc:sldMk cId="2564584782" sldId="20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62FC35-6E1B-4E70-B4A8-2E17764112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4" name="Footer Placeholder 3">
            <a:extLst>
              <a:ext uri="{FF2B5EF4-FFF2-40B4-BE49-F238E27FC236}">
                <a16:creationId xmlns:a16="http://schemas.microsoft.com/office/drawing/2014/main" id="{F3783509-45F4-4A33-B377-E4DC335B00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A1231CA1-EEC8-4E8D-8F53-590E0F5759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6E2CA-99BE-4DC0-9A95-E0C0A0CA9309}" type="slidenum">
              <a:rPr lang="nl-BE" smtClean="0"/>
              <a:t>‹nr.›</a:t>
            </a:fld>
            <a:endParaRPr lang="nl-BE"/>
          </a:p>
        </p:txBody>
      </p:sp>
    </p:spTree>
    <p:extLst>
      <p:ext uri="{BB962C8B-B14F-4D97-AF65-F5344CB8AC3E}">
        <p14:creationId xmlns:p14="http://schemas.microsoft.com/office/powerpoint/2010/main" val="2336104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05/12/2023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1540291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4215561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274548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57</a:t>
            </a:fld>
            <a:endParaRPr lang="en-GB"/>
          </a:p>
        </p:txBody>
      </p:sp>
    </p:spTree>
    <p:extLst>
      <p:ext uri="{BB962C8B-B14F-4D97-AF65-F5344CB8AC3E}">
        <p14:creationId xmlns:p14="http://schemas.microsoft.com/office/powerpoint/2010/main" val="1156646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58</a:t>
            </a:fld>
            <a:endParaRPr lang="en-GB"/>
          </a:p>
        </p:txBody>
      </p:sp>
    </p:spTree>
    <p:extLst>
      <p:ext uri="{BB962C8B-B14F-4D97-AF65-F5344CB8AC3E}">
        <p14:creationId xmlns:p14="http://schemas.microsoft.com/office/powerpoint/2010/main" val="357903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83</a:t>
            </a:fld>
            <a:endParaRPr lang="en-GB"/>
          </a:p>
        </p:txBody>
      </p:sp>
    </p:spTree>
    <p:extLst>
      <p:ext uri="{BB962C8B-B14F-4D97-AF65-F5344CB8AC3E}">
        <p14:creationId xmlns:p14="http://schemas.microsoft.com/office/powerpoint/2010/main" val="3181782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84</a:t>
            </a:fld>
            <a:endParaRPr lang="en-GB"/>
          </a:p>
        </p:txBody>
      </p:sp>
    </p:spTree>
    <p:extLst>
      <p:ext uri="{BB962C8B-B14F-4D97-AF65-F5344CB8AC3E}">
        <p14:creationId xmlns:p14="http://schemas.microsoft.com/office/powerpoint/2010/main" val="1107890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85</a:t>
            </a:fld>
            <a:endParaRPr lang="en-GB"/>
          </a:p>
        </p:txBody>
      </p:sp>
    </p:spTree>
    <p:extLst>
      <p:ext uri="{BB962C8B-B14F-4D97-AF65-F5344CB8AC3E}">
        <p14:creationId xmlns:p14="http://schemas.microsoft.com/office/powerpoint/2010/main" val="289030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285298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081925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4080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2902556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71324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415519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95353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R² en b1 zijn de belangrijkste maten bij de lineaire regressie analyse</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1204687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05/12/2023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300401" y="1596250"/>
            <a:ext cx="14737874" cy="3395698"/>
          </a:xfrm>
        </p:spPr>
        <p:txBody>
          <a:bodyPr anchor="b"/>
          <a:lstStyle>
            <a:lvl1pPr algn="ctr">
              <a:defRPr sz="8534"/>
            </a:lvl1pPr>
          </a:lstStyle>
          <a:p>
            <a:r>
              <a:rPr lang="nl-NL"/>
              <a:t>Klik om stijl te bewerken</a:t>
            </a:r>
            <a:endParaRPr lang="en-US" dirty="0"/>
          </a:p>
        </p:txBody>
      </p:sp>
      <p:sp>
        <p:nvSpPr>
          <p:cNvPr id="3" name="Subtitle 2"/>
          <p:cNvSpPr>
            <a:spLocks noGrp="1"/>
          </p:cNvSpPr>
          <p:nvPr>
            <p:ph type="subTitle" idx="1"/>
          </p:nvPr>
        </p:nvSpPr>
        <p:spPr>
          <a:xfrm>
            <a:off x="2167335" y="5122899"/>
            <a:ext cx="13004007" cy="2354862"/>
          </a:xfrm>
        </p:spPr>
        <p:txBody>
          <a:bodyPr/>
          <a:lstStyle>
            <a:lvl1pPr marL="0" indent="0" algn="ctr">
              <a:buNone/>
              <a:defRPr sz="3414"/>
            </a:lvl1pPr>
            <a:lvl2pPr marL="650257" indent="0" algn="ctr">
              <a:buNone/>
              <a:defRPr sz="2845"/>
            </a:lvl2pPr>
            <a:lvl3pPr marL="1300513" indent="0" algn="ctr">
              <a:buNone/>
              <a:defRPr sz="2560"/>
            </a:lvl3pPr>
            <a:lvl4pPr marL="1950770" indent="0" algn="ctr">
              <a:buNone/>
              <a:defRPr sz="2276"/>
            </a:lvl4pPr>
            <a:lvl5pPr marL="2601025" indent="0" algn="ctr">
              <a:buNone/>
              <a:defRPr sz="2276"/>
            </a:lvl5pPr>
            <a:lvl6pPr marL="3251282" indent="0" algn="ctr">
              <a:buNone/>
              <a:defRPr sz="2276"/>
            </a:lvl6pPr>
            <a:lvl7pPr marL="3901538" indent="0" algn="ctr">
              <a:buNone/>
              <a:defRPr sz="2276"/>
            </a:lvl7pPr>
            <a:lvl8pPr marL="4551795" indent="0" algn="ctr">
              <a:buNone/>
              <a:defRPr sz="2276"/>
            </a:lvl8pPr>
            <a:lvl9pPr marL="5202051" indent="0" algn="ctr">
              <a:buNone/>
              <a:defRPr sz="2276"/>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5/12/2023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32307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5/12/2023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054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83004" y="2431630"/>
            <a:ext cx="14954608" cy="4057226"/>
          </a:xfrm>
        </p:spPr>
        <p:txBody>
          <a:bodyPr anchor="b"/>
          <a:lstStyle>
            <a:lvl1pPr>
              <a:defRPr sz="8534"/>
            </a:lvl1pPr>
          </a:lstStyle>
          <a:p>
            <a:r>
              <a:rPr lang="nl-NL"/>
              <a:t>Klik om stijl te bewerken</a:t>
            </a:r>
            <a:endParaRPr lang="en-US" dirty="0"/>
          </a:p>
        </p:txBody>
      </p:sp>
      <p:sp>
        <p:nvSpPr>
          <p:cNvPr id="3" name="Text Placeholder 2"/>
          <p:cNvSpPr>
            <a:spLocks noGrp="1"/>
          </p:cNvSpPr>
          <p:nvPr>
            <p:ph type="body" idx="1"/>
          </p:nvPr>
        </p:nvSpPr>
        <p:spPr>
          <a:xfrm>
            <a:off x="1183004" y="6527239"/>
            <a:ext cx="14954608" cy="2133599"/>
          </a:xfrm>
        </p:spPr>
        <p:txBody>
          <a:bodyPr/>
          <a:lstStyle>
            <a:lvl1pPr marL="0" indent="0">
              <a:buNone/>
              <a:defRPr sz="3414">
                <a:solidFill>
                  <a:schemeClr val="tx1"/>
                </a:solidFill>
              </a:defRPr>
            </a:lvl1pPr>
            <a:lvl2pPr marL="650257" indent="0">
              <a:buNone/>
              <a:defRPr sz="2845">
                <a:solidFill>
                  <a:schemeClr val="tx1">
                    <a:tint val="75000"/>
                  </a:schemeClr>
                </a:solidFill>
              </a:defRPr>
            </a:lvl2pPr>
            <a:lvl3pPr marL="1300513" indent="0">
              <a:buNone/>
              <a:defRPr sz="2560">
                <a:solidFill>
                  <a:schemeClr val="tx1">
                    <a:tint val="75000"/>
                  </a:schemeClr>
                </a:solidFill>
              </a:defRPr>
            </a:lvl3pPr>
            <a:lvl4pPr marL="1950770" indent="0">
              <a:buNone/>
              <a:defRPr sz="2276">
                <a:solidFill>
                  <a:schemeClr val="tx1">
                    <a:tint val="75000"/>
                  </a:schemeClr>
                </a:solidFill>
              </a:defRPr>
            </a:lvl4pPr>
            <a:lvl5pPr marL="2601025" indent="0">
              <a:buNone/>
              <a:defRPr sz="2276">
                <a:solidFill>
                  <a:schemeClr val="tx1">
                    <a:tint val="75000"/>
                  </a:schemeClr>
                </a:solidFill>
              </a:defRPr>
            </a:lvl5pPr>
            <a:lvl6pPr marL="3251282" indent="0">
              <a:buNone/>
              <a:defRPr sz="2276">
                <a:solidFill>
                  <a:schemeClr val="tx1">
                    <a:tint val="75000"/>
                  </a:schemeClr>
                </a:solidFill>
              </a:defRPr>
            </a:lvl6pPr>
            <a:lvl7pPr marL="3901538" indent="0">
              <a:buNone/>
              <a:defRPr sz="2276">
                <a:solidFill>
                  <a:schemeClr val="tx1">
                    <a:tint val="75000"/>
                  </a:schemeClr>
                </a:solidFill>
              </a:defRPr>
            </a:lvl7pPr>
            <a:lvl8pPr marL="4551795" indent="0">
              <a:buNone/>
              <a:defRPr sz="2276">
                <a:solidFill>
                  <a:schemeClr val="tx1">
                    <a:tint val="75000"/>
                  </a:schemeClr>
                </a:solidFill>
              </a:defRPr>
            </a:lvl8pPr>
            <a:lvl9pPr marL="5202051" indent="0">
              <a:buNone/>
              <a:defRPr sz="2276">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64BCFFAE-86B7-4750-8309-6C47713AD784}" type="datetimeFigureOut">
              <a:rPr lang="nl-BE" smtClean="0"/>
              <a:t>5/12/2023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976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92034"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8777705"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64BCFFAE-86B7-4750-8309-6C47713AD784}" type="datetimeFigureOut">
              <a:rPr lang="nl-BE" smtClean="0"/>
              <a:t>5/12/2023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8150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94292" y="519291"/>
            <a:ext cx="14954608" cy="1885245"/>
          </a:xfrm>
        </p:spPr>
        <p:txBody>
          <a:bodyPr/>
          <a:lstStyle/>
          <a:p>
            <a:r>
              <a:rPr lang="nl-NL"/>
              <a:t>Klik om stijl te bewerken</a:t>
            </a:r>
            <a:endParaRPr lang="en-US" dirty="0"/>
          </a:p>
        </p:txBody>
      </p:sp>
      <p:sp>
        <p:nvSpPr>
          <p:cNvPr id="3" name="Text Placeholder 2"/>
          <p:cNvSpPr>
            <a:spLocks noGrp="1"/>
          </p:cNvSpPr>
          <p:nvPr>
            <p:ph type="body" idx="1"/>
          </p:nvPr>
        </p:nvSpPr>
        <p:spPr>
          <a:xfrm>
            <a:off x="1194294" y="2390988"/>
            <a:ext cx="7335071"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4" name="Content Placeholder 3"/>
          <p:cNvSpPr>
            <a:spLocks noGrp="1"/>
          </p:cNvSpPr>
          <p:nvPr>
            <p:ph sz="half" idx="2"/>
          </p:nvPr>
        </p:nvSpPr>
        <p:spPr>
          <a:xfrm>
            <a:off x="1194294" y="3562774"/>
            <a:ext cx="7335071"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8777706" y="2390988"/>
            <a:ext cx="7371195"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6" name="Content Placeholder 5"/>
          <p:cNvSpPr>
            <a:spLocks noGrp="1"/>
          </p:cNvSpPr>
          <p:nvPr>
            <p:ph sz="quarter" idx="4"/>
          </p:nvPr>
        </p:nvSpPr>
        <p:spPr>
          <a:xfrm>
            <a:off x="8777706" y="3562774"/>
            <a:ext cx="7371195"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64BCFFAE-86B7-4750-8309-6C47713AD784}" type="datetimeFigureOut">
              <a:rPr lang="nl-BE" smtClean="0"/>
              <a:t>5/12/2023</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6514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64BCFFAE-86B7-4750-8309-6C47713AD784}" type="datetimeFigureOut">
              <a:rPr lang="nl-BE" smtClean="0"/>
              <a:t>5/12/2023</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982599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BCFFAE-86B7-4750-8309-6C47713AD784}" type="datetimeFigureOut">
              <a:rPr lang="nl-BE" smtClean="0"/>
              <a:t>5/12/2023</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9739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Content Placeholder 2"/>
          <p:cNvSpPr>
            <a:spLocks noGrp="1"/>
          </p:cNvSpPr>
          <p:nvPr>
            <p:ph idx="1"/>
          </p:nvPr>
        </p:nvSpPr>
        <p:spPr>
          <a:xfrm>
            <a:off x="7371195" y="1404340"/>
            <a:ext cx="8777704" cy="6931378"/>
          </a:xfrm>
        </p:spPr>
        <p:txBody>
          <a:bodyPr/>
          <a:lstStyle>
            <a:lvl1pPr>
              <a:defRPr sz="4551"/>
            </a:lvl1pPr>
            <a:lvl2pPr>
              <a:defRPr sz="3982"/>
            </a:lvl2pPr>
            <a:lvl3pPr>
              <a:defRPr sz="3414"/>
            </a:lvl3pPr>
            <a:lvl4pPr>
              <a:defRPr sz="2845"/>
            </a:lvl4pPr>
            <a:lvl5pPr>
              <a:defRPr sz="2845"/>
            </a:lvl5pPr>
            <a:lvl6pPr>
              <a:defRPr sz="2845"/>
            </a:lvl6pPr>
            <a:lvl7pPr>
              <a:defRPr sz="2845"/>
            </a:lvl7pPr>
            <a:lvl8pPr>
              <a:defRPr sz="2845"/>
            </a:lvl8pPr>
            <a:lvl9pPr>
              <a:defRPr sz="2845"/>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5/12/2023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84062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Picture Placeholder 2"/>
          <p:cNvSpPr>
            <a:spLocks noGrp="1" noChangeAspect="1"/>
          </p:cNvSpPr>
          <p:nvPr>
            <p:ph type="pic" idx="1"/>
          </p:nvPr>
        </p:nvSpPr>
        <p:spPr>
          <a:xfrm>
            <a:off x="7371195" y="1404340"/>
            <a:ext cx="8777704" cy="6931378"/>
          </a:xfrm>
        </p:spPr>
        <p:txBody>
          <a:bodyPr anchor="t"/>
          <a:lstStyle>
            <a:lvl1pPr marL="0" indent="0">
              <a:buNone/>
              <a:defRPr sz="4551"/>
            </a:lvl1pPr>
            <a:lvl2pPr marL="650257" indent="0">
              <a:buNone/>
              <a:defRPr sz="3982"/>
            </a:lvl2pPr>
            <a:lvl3pPr marL="1300513" indent="0">
              <a:buNone/>
              <a:defRPr sz="3414"/>
            </a:lvl3pPr>
            <a:lvl4pPr marL="1950770" indent="0">
              <a:buNone/>
              <a:defRPr sz="2845"/>
            </a:lvl4pPr>
            <a:lvl5pPr marL="2601025" indent="0">
              <a:buNone/>
              <a:defRPr sz="2845"/>
            </a:lvl5pPr>
            <a:lvl6pPr marL="3251282" indent="0">
              <a:buNone/>
              <a:defRPr sz="2845"/>
            </a:lvl6pPr>
            <a:lvl7pPr marL="3901538" indent="0">
              <a:buNone/>
              <a:defRPr sz="2845"/>
            </a:lvl7pPr>
            <a:lvl8pPr marL="4551795" indent="0">
              <a:buNone/>
              <a:defRPr sz="2845"/>
            </a:lvl8pPr>
            <a:lvl9pPr marL="5202051" indent="0">
              <a:buNone/>
              <a:defRPr sz="2845"/>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5/12/2023</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8845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5/12/2023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0931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9871DE22-9699-4EAF-9087-24565B509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07990" y="519289"/>
            <a:ext cx="3738652" cy="8265726"/>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92035" y="519289"/>
            <a:ext cx="10999222" cy="8265726"/>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5/12/2023</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99342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76567" y="123500"/>
            <a:ext cx="13896615" cy="863693"/>
          </a:xfrm>
        </p:spPr>
        <p:txBody>
          <a:bodyPr/>
          <a:lstStyle>
            <a:lvl1pPr>
              <a:defRPr sz="2696" b="1" u="none" cap="small" baseline="0">
                <a:solidFill>
                  <a:srgbClr val="00800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73" y="1816274"/>
            <a:ext cx="16960240" cy="6864264"/>
          </a:xfrm>
        </p:spPr>
        <p:txBody>
          <a:bodyPr>
            <a:normAutofit/>
          </a:bodyPr>
          <a:lstStyle>
            <a:lvl1pPr marL="40171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8" name="Rectangle 7"/>
          <p:cNvSpPr/>
          <p:nvPr userDrawn="1"/>
        </p:nvSpPr>
        <p:spPr>
          <a:xfrm>
            <a:off x="1" y="1252604"/>
            <a:ext cx="17338675" cy="263046"/>
          </a:xfrm>
          <a:prstGeom prst="rect">
            <a:avLst/>
          </a:prstGeom>
          <a:solidFill>
            <a:srgbClr val="008000"/>
          </a:solid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pic>
        <p:nvPicPr>
          <p:cNvPr id="9"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73922"/>
            <a:ext cx="3276567" cy="1228785"/>
          </a:xfrm>
          <a:prstGeom prst="rect">
            <a:avLst/>
          </a:prstGeom>
        </p:spPr>
      </p:pic>
      <p:sp>
        <p:nvSpPr>
          <p:cNvPr id="10" name="Content Placeholder 2"/>
          <p:cNvSpPr>
            <a:spLocks noGrp="1"/>
          </p:cNvSpPr>
          <p:nvPr>
            <p:ph idx="13"/>
          </p:nvPr>
        </p:nvSpPr>
        <p:spPr>
          <a:xfrm>
            <a:off x="2331720" y="8778246"/>
            <a:ext cx="14267355" cy="678911"/>
          </a:xfrm>
        </p:spPr>
        <p:txBody>
          <a:bodyPr>
            <a:normAutofit/>
          </a:bodyPr>
          <a:lstStyle>
            <a:lvl1pPr marL="64704" indent="0" defTabSz="342398">
              <a:lnSpc>
                <a:spcPct val="100000"/>
              </a:lnSpc>
              <a:buFont typeface="Wingdings" panose="05000000000000000000" pitchFamily="2" charset="2"/>
              <a:buNone/>
              <a:defRPr sz="1347">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spTree>
    <p:extLst>
      <p:ext uri="{BB962C8B-B14F-4D97-AF65-F5344CB8AC3E}">
        <p14:creationId xmlns:p14="http://schemas.microsoft.com/office/powerpoint/2010/main" val="231393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8233FCF-C78E-47A1-9466-4CB05FC00861}"/>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DD11DB78-BA8F-4D35-9786-54E14B77F9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811080D-4FB2-4915-B4B2-1D8BF0E32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41393E-7C09-4F12-9A9E-C6211FF6E48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17DEC767-42CA-4CD2-93FA-ED79D87A32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5277E93A-7FD9-4EF3-905C-6DF250A268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FFFB7AB-BA76-46AF-8C93-349C899E640D}"/>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93A8D34-0286-4693-9124-6D5814F04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05/12/2023</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067956E7-09EC-49DF-8978-D86356489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C3CC51D8-D8AC-457C-9F02-366E63E6A03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5641CB9D-E30E-4DBA-83E7-A4B3DBE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05/12/2023</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05/12/2023</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05/12/2023</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034" y="519291"/>
            <a:ext cx="14954608" cy="1885245"/>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92034" y="2596445"/>
            <a:ext cx="14954608" cy="618857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192034" y="9040145"/>
            <a:ext cx="3901202"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64BCFFAE-86B7-4750-8309-6C47713AD784}" type="datetimeFigureOut">
              <a:rPr lang="nl-BE" smtClean="0"/>
              <a:t>5/12/2023</a:t>
            </a:fld>
            <a:endParaRPr lang="nl-BE"/>
          </a:p>
        </p:txBody>
      </p:sp>
      <p:sp>
        <p:nvSpPr>
          <p:cNvPr id="5" name="Footer Placeholder 4"/>
          <p:cNvSpPr>
            <a:spLocks noGrp="1"/>
          </p:cNvSpPr>
          <p:nvPr>
            <p:ph type="ftr" sz="quarter" idx="3"/>
          </p:nvPr>
        </p:nvSpPr>
        <p:spPr>
          <a:xfrm>
            <a:off x="5743437" y="9040145"/>
            <a:ext cx="5851803"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12245439" y="9040145"/>
            <a:ext cx="3901202"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D4B2C5E5-8F71-497B-9DA0-C824552C5D88}" type="slidenum">
              <a:rPr lang="nl-BE" smtClean="0"/>
              <a:t>‹nr.›</a:t>
            </a:fld>
            <a:endParaRPr lang="nl-BE"/>
          </a:p>
        </p:txBody>
      </p:sp>
    </p:spTree>
    <p:extLst>
      <p:ext uri="{BB962C8B-B14F-4D97-AF65-F5344CB8AC3E}">
        <p14:creationId xmlns:p14="http://schemas.microsoft.com/office/powerpoint/2010/main" val="13421854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1300513"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28" indent="-325128" algn="l" defTabSz="1300513"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85" indent="-325128" algn="l" defTabSz="1300513" rtl="0" eaLnBrk="1" latinLnBrk="0" hangingPunct="1">
        <a:lnSpc>
          <a:spcPct val="90000"/>
        </a:lnSpc>
        <a:spcBef>
          <a:spcPts val="711"/>
        </a:spcBef>
        <a:buFont typeface="Arial" panose="020B0604020202020204" pitchFamily="34" charset="0"/>
        <a:buChar char="•"/>
        <a:defRPr sz="3414" kern="1200">
          <a:solidFill>
            <a:schemeClr val="tx1"/>
          </a:solidFill>
          <a:latin typeface="+mn-lt"/>
          <a:ea typeface="+mn-ea"/>
          <a:cs typeface="+mn-cs"/>
        </a:defRPr>
      </a:lvl2pPr>
      <a:lvl3pPr marL="1625641" indent="-325128" algn="l" defTabSz="1300513" rtl="0" eaLnBrk="1" latinLnBrk="0" hangingPunct="1">
        <a:lnSpc>
          <a:spcPct val="90000"/>
        </a:lnSpc>
        <a:spcBef>
          <a:spcPts val="711"/>
        </a:spcBef>
        <a:buFont typeface="Arial" panose="020B0604020202020204" pitchFamily="34" charset="0"/>
        <a:buChar char="•"/>
        <a:defRPr sz="2845" kern="1200">
          <a:solidFill>
            <a:schemeClr val="tx1"/>
          </a:solidFill>
          <a:latin typeface="+mn-lt"/>
          <a:ea typeface="+mn-ea"/>
          <a:cs typeface="+mn-cs"/>
        </a:defRPr>
      </a:lvl3pPr>
      <a:lvl4pPr marL="227589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154"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41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66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923"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18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513" rtl="0" eaLnBrk="1" latinLnBrk="0" hangingPunct="1">
        <a:defRPr sz="2560" kern="1200">
          <a:solidFill>
            <a:schemeClr val="tx1"/>
          </a:solidFill>
          <a:latin typeface="+mn-lt"/>
          <a:ea typeface="+mn-ea"/>
          <a:cs typeface="+mn-cs"/>
        </a:defRPr>
      </a:lvl1pPr>
      <a:lvl2pPr marL="650257" algn="l" defTabSz="1300513" rtl="0" eaLnBrk="1" latinLnBrk="0" hangingPunct="1">
        <a:defRPr sz="2560" kern="1200">
          <a:solidFill>
            <a:schemeClr val="tx1"/>
          </a:solidFill>
          <a:latin typeface="+mn-lt"/>
          <a:ea typeface="+mn-ea"/>
          <a:cs typeface="+mn-cs"/>
        </a:defRPr>
      </a:lvl2pPr>
      <a:lvl3pPr marL="1300513" algn="l" defTabSz="1300513" rtl="0" eaLnBrk="1" latinLnBrk="0" hangingPunct="1">
        <a:defRPr sz="2560" kern="1200">
          <a:solidFill>
            <a:schemeClr val="tx1"/>
          </a:solidFill>
          <a:latin typeface="+mn-lt"/>
          <a:ea typeface="+mn-ea"/>
          <a:cs typeface="+mn-cs"/>
        </a:defRPr>
      </a:lvl3pPr>
      <a:lvl4pPr marL="1950770" algn="l" defTabSz="1300513" rtl="0" eaLnBrk="1" latinLnBrk="0" hangingPunct="1">
        <a:defRPr sz="2560" kern="1200">
          <a:solidFill>
            <a:schemeClr val="tx1"/>
          </a:solidFill>
          <a:latin typeface="+mn-lt"/>
          <a:ea typeface="+mn-ea"/>
          <a:cs typeface="+mn-cs"/>
        </a:defRPr>
      </a:lvl4pPr>
      <a:lvl5pPr marL="2601025" algn="l" defTabSz="1300513" rtl="0" eaLnBrk="1" latinLnBrk="0" hangingPunct="1">
        <a:defRPr sz="2560" kern="1200">
          <a:solidFill>
            <a:schemeClr val="tx1"/>
          </a:solidFill>
          <a:latin typeface="+mn-lt"/>
          <a:ea typeface="+mn-ea"/>
          <a:cs typeface="+mn-cs"/>
        </a:defRPr>
      </a:lvl5pPr>
      <a:lvl6pPr marL="3251282" algn="l" defTabSz="1300513" rtl="0" eaLnBrk="1" latinLnBrk="0" hangingPunct="1">
        <a:defRPr sz="2560" kern="1200">
          <a:solidFill>
            <a:schemeClr val="tx1"/>
          </a:solidFill>
          <a:latin typeface="+mn-lt"/>
          <a:ea typeface="+mn-ea"/>
          <a:cs typeface="+mn-cs"/>
        </a:defRPr>
      </a:lvl6pPr>
      <a:lvl7pPr marL="3901538" algn="l" defTabSz="1300513" rtl="0" eaLnBrk="1" latinLnBrk="0" hangingPunct="1">
        <a:defRPr sz="2560" kern="1200">
          <a:solidFill>
            <a:schemeClr val="tx1"/>
          </a:solidFill>
          <a:latin typeface="+mn-lt"/>
          <a:ea typeface="+mn-ea"/>
          <a:cs typeface="+mn-cs"/>
        </a:defRPr>
      </a:lvl7pPr>
      <a:lvl8pPr marL="4551795" algn="l" defTabSz="1300513" rtl="0" eaLnBrk="1" latinLnBrk="0" hangingPunct="1">
        <a:defRPr sz="2560" kern="1200">
          <a:solidFill>
            <a:schemeClr val="tx1"/>
          </a:solidFill>
          <a:latin typeface="+mn-lt"/>
          <a:ea typeface="+mn-ea"/>
          <a:cs typeface="+mn-cs"/>
        </a:defRPr>
      </a:lvl8pPr>
      <a:lvl9pPr marL="5202051" algn="l" defTabSz="1300513"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712340" y="2298145"/>
            <a:ext cx="16023586" cy="2359800"/>
          </a:xfrm>
        </p:spPr>
        <p:txBody>
          <a:bodyPr/>
          <a:lstStyle/>
          <a:p>
            <a:r>
              <a:rPr lang="nl-BE" dirty="0"/>
              <a:t>HST 13: lineaire regressieanalyse</a:t>
            </a:r>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normAutofit fontScale="85000" lnSpcReduction="10000"/>
          </a:bodyPr>
          <a:lstStyle/>
          <a:p>
            <a:r>
              <a:rPr lang="nl-BE" dirty="0"/>
              <a:t>Prof. dr. Wim Hardyns (titularis)                                 dr. Ann De Buck </a:t>
            </a:r>
            <a:r>
              <a:rPr lang="nl-BE"/>
              <a:t>(medelesgever)</a:t>
            </a:r>
            <a:endParaRPr lang="nl-BE" dirty="0"/>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r>
              <a:rPr lang="nl-BE" dirty="0"/>
              <a:t>Toegepaste data-analyse en rapportage</a:t>
            </a:r>
          </a:p>
        </p:txBody>
      </p:sp>
    </p:spTree>
    <p:extLst>
      <p:ext uri="{BB962C8B-B14F-4D97-AF65-F5344CB8AC3E}">
        <p14:creationId xmlns:p14="http://schemas.microsoft.com/office/powerpoint/2010/main" val="3920908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Voorspellen van waarden via een regressievergelijking</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normAutofit/>
          </a:bodyPr>
          <a:lstStyle/>
          <a:p>
            <a:pPr marL="86400" indent="0">
              <a:buNone/>
            </a:pPr>
            <a:r>
              <a:rPr lang="nl-BE" b="1" dirty="0"/>
              <a:t>OV: Heeft leeftijd een effect op eenzaamheid?</a:t>
            </a:r>
          </a:p>
          <a:p>
            <a:r>
              <a:rPr lang="nl-BE" dirty="0"/>
              <a:t>Verband visueel nakijken via scatterplot</a:t>
            </a:r>
          </a:p>
          <a:p>
            <a:pPr lvl="1"/>
            <a:r>
              <a:rPr lang="nl-BE" dirty="0"/>
              <a:t>Predictor op x-as (leeftijd)</a:t>
            </a:r>
          </a:p>
          <a:p>
            <a:pPr lvl="1"/>
            <a:r>
              <a:rPr lang="nl-BE" dirty="0"/>
              <a:t>Uitkomstvariabele op y-as (eenzaamheid)</a:t>
            </a:r>
          </a:p>
          <a:p>
            <a:pPr lvl="1"/>
            <a:endParaRPr lang="nl-BE" dirty="0"/>
          </a:p>
          <a:p>
            <a:pPr lvl="1"/>
            <a:endParaRPr lang="nl-BE" dirty="0"/>
          </a:p>
          <a:p>
            <a:pPr lvl="1"/>
            <a:endParaRPr lang="nl-BE" dirty="0"/>
          </a:p>
          <a:p>
            <a:r>
              <a:rPr lang="nl-BE" b="1" dirty="0"/>
              <a:t>Geen non-lineair verband</a:t>
            </a:r>
          </a:p>
          <a:p>
            <a:r>
              <a:rPr lang="nl-BE" dirty="0"/>
              <a:t>Minder punten rechtsboven</a:t>
            </a:r>
          </a:p>
          <a:p>
            <a:pPr lvl="1"/>
            <a:r>
              <a:rPr lang="nl-BE" b="1" dirty="0"/>
              <a:t>Kan wijzen op negatief verband</a:t>
            </a:r>
          </a:p>
          <a:p>
            <a:pPr marL="720000" lvl="1" indent="0">
              <a:buNone/>
            </a:pPr>
            <a:endParaRPr lang="nl-BE" dirty="0"/>
          </a:p>
          <a:p>
            <a:pPr lvl="1"/>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pic>
        <p:nvPicPr>
          <p:cNvPr id="8" name="Tijdelijke aanduiding voor inhoud 7">
            <a:extLst>
              <a:ext uri="{FF2B5EF4-FFF2-40B4-BE49-F238E27FC236}">
                <a16:creationId xmlns:a16="http://schemas.microsoft.com/office/drawing/2014/main" id="{2C967BEB-9D6D-42C7-8479-D75708D3079E}"/>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167787" y="4317335"/>
            <a:ext cx="8753475" cy="5161464"/>
          </a:xfrm>
        </p:spPr>
      </p:pic>
      <p:pic>
        <p:nvPicPr>
          <p:cNvPr id="11" name="Afbeelding 10">
            <a:extLst>
              <a:ext uri="{FF2B5EF4-FFF2-40B4-BE49-F238E27FC236}">
                <a16:creationId xmlns:a16="http://schemas.microsoft.com/office/drawing/2014/main" id="{7E9A30C9-791C-44E0-B739-944BE24E9F63}"/>
              </a:ext>
            </a:extLst>
          </p:cNvPr>
          <p:cNvPicPr>
            <a:picLocks noChangeAspect="1"/>
          </p:cNvPicPr>
          <p:nvPr/>
        </p:nvPicPr>
        <p:blipFill>
          <a:blip r:embed="rId4"/>
          <a:stretch>
            <a:fillRect/>
          </a:stretch>
        </p:blipFill>
        <p:spPr>
          <a:xfrm>
            <a:off x="501634" y="4171078"/>
            <a:ext cx="7812187" cy="1225309"/>
          </a:xfrm>
          <a:prstGeom prst="rect">
            <a:avLst/>
          </a:prstGeom>
        </p:spPr>
      </p:pic>
    </p:spTree>
    <p:extLst>
      <p:ext uri="{BB962C8B-B14F-4D97-AF65-F5344CB8AC3E}">
        <p14:creationId xmlns:p14="http://schemas.microsoft.com/office/powerpoint/2010/main" val="219738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Voorspellen van waarden via een regressievergelijking</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normAutofit/>
          </a:bodyPr>
          <a:lstStyle/>
          <a:p>
            <a:pPr marL="86400" indent="0">
              <a:buNone/>
            </a:pPr>
            <a:r>
              <a:rPr lang="nl-BE" b="1" dirty="0"/>
              <a:t>OV: Heeft leeftijd een effect op eenzaamheid?</a:t>
            </a:r>
          </a:p>
          <a:p>
            <a:r>
              <a:rPr lang="nl-BE" dirty="0"/>
              <a:t>Lineair verband visualiseren via </a:t>
            </a:r>
            <a:r>
              <a:rPr lang="nl-BE" b="1" dirty="0"/>
              <a:t>best passende rechte</a:t>
            </a:r>
          </a:p>
          <a:p>
            <a:pPr lvl="1"/>
            <a:r>
              <a:rPr lang="nl-BE" dirty="0"/>
              <a:t>Via </a:t>
            </a:r>
            <a:r>
              <a:rPr lang="nl-BE" i="1" dirty="0"/>
              <a:t>Chart Editor ›› Fit Line at Total</a:t>
            </a:r>
          </a:p>
          <a:p>
            <a:r>
              <a:rPr lang="nl-BE" dirty="0"/>
              <a:t>Best passende rechte</a:t>
            </a:r>
            <a:br>
              <a:rPr lang="nl-BE" dirty="0"/>
            </a:br>
            <a:r>
              <a:rPr lang="nl-BE" b="1" dirty="0"/>
              <a:t>= regressielijn</a:t>
            </a:r>
          </a:p>
          <a:p>
            <a:pPr lvl="1"/>
            <a:r>
              <a:rPr lang="nl-BE" dirty="0"/>
              <a:t>Vertegenwoordigt alle punten in</a:t>
            </a:r>
            <a:br>
              <a:rPr lang="nl-BE" dirty="0"/>
            </a:br>
            <a:r>
              <a:rPr lang="nl-BE" dirty="0"/>
              <a:t>scatterplot zo goed mogelijk</a:t>
            </a:r>
          </a:p>
          <a:p>
            <a:pPr lvl="2"/>
            <a:r>
              <a:rPr lang="nl-BE" dirty="0"/>
              <a:t>Door afstand tussen rechte</a:t>
            </a:r>
            <a:br>
              <a:rPr lang="nl-BE" dirty="0"/>
            </a:br>
            <a:r>
              <a:rPr lang="nl-BE" dirty="0"/>
              <a:t>en elk punt te minimaliseren</a:t>
            </a:r>
          </a:p>
          <a:p>
            <a:pPr lvl="2"/>
            <a:r>
              <a:rPr lang="nl-BE" dirty="0"/>
              <a:t>Via </a:t>
            </a:r>
            <a:r>
              <a:rPr lang="nl-BE" b="1" dirty="0" err="1"/>
              <a:t>OLS-methode</a:t>
            </a:r>
            <a:endParaRPr lang="nl-BE" b="1" dirty="0"/>
          </a:p>
          <a:p>
            <a:pPr lvl="1"/>
            <a:r>
              <a:rPr lang="nl-BE" dirty="0"/>
              <a:t>Heeft regressievergelijking:</a:t>
            </a:r>
          </a:p>
          <a:p>
            <a:pPr lvl="1"/>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pic>
        <p:nvPicPr>
          <p:cNvPr id="12" name="Afbeelding 11">
            <a:extLst>
              <a:ext uri="{FF2B5EF4-FFF2-40B4-BE49-F238E27FC236}">
                <a16:creationId xmlns:a16="http://schemas.microsoft.com/office/drawing/2014/main" id="{5181C67F-3C3F-42AC-B5B7-B1712A2FFD4D}"/>
              </a:ext>
            </a:extLst>
          </p:cNvPr>
          <p:cNvPicPr>
            <a:picLocks noChangeAspect="1"/>
          </p:cNvPicPr>
          <p:nvPr/>
        </p:nvPicPr>
        <p:blipFill>
          <a:blip r:embed="rId3"/>
          <a:stretch>
            <a:fillRect/>
          </a:stretch>
        </p:blipFill>
        <p:spPr>
          <a:xfrm>
            <a:off x="2060295" y="7904253"/>
            <a:ext cx="4095527" cy="610514"/>
          </a:xfrm>
          <a:prstGeom prst="rect">
            <a:avLst/>
          </a:prstGeom>
        </p:spPr>
      </p:pic>
      <p:pic>
        <p:nvPicPr>
          <p:cNvPr id="13" name="Afbeelding 12">
            <a:extLst>
              <a:ext uri="{FF2B5EF4-FFF2-40B4-BE49-F238E27FC236}">
                <a16:creationId xmlns:a16="http://schemas.microsoft.com/office/drawing/2014/main" id="{71B46030-C1C3-4726-8830-54849A0C7A7F}"/>
              </a:ext>
            </a:extLst>
          </p:cNvPr>
          <p:cNvPicPr>
            <a:picLocks noChangeAspect="1"/>
          </p:cNvPicPr>
          <p:nvPr/>
        </p:nvPicPr>
        <p:blipFill>
          <a:blip r:embed="rId4"/>
          <a:stretch>
            <a:fillRect/>
          </a:stretch>
        </p:blipFill>
        <p:spPr>
          <a:xfrm>
            <a:off x="2012374" y="8655438"/>
            <a:ext cx="4839731" cy="712829"/>
          </a:xfrm>
          <a:prstGeom prst="rect">
            <a:avLst/>
          </a:prstGeom>
        </p:spPr>
      </p:pic>
      <p:pic>
        <p:nvPicPr>
          <p:cNvPr id="15" name="Afbeelding 14">
            <a:extLst>
              <a:ext uri="{FF2B5EF4-FFF2-40B4-BE49-F238E27FC236}">
                <a16:creationId xmlns:a16="http://schemas.microsoft.com/office/drawing/2014/main" id="{E96E4D53-DBCF-436F-87FC-67C3C548FC17}"/>
              </a:ext>
            </a:extLst>
          </p:cNvPr>
          <p:cNvPicPr>
            <a:picLocks noChangeAspect="1"/>
          </p:cNvPicPr>
          <p:nvPr/>
        </p:nvPicPr>
        <p:blipFill>
          <a:blip r:embed="rId5"/>
          <a:stretch>
            <a:fillRect/>
          </a:stretch>
        </p:blipFill>
        <p:spPr>
          <a:xfrm>
            <a:off x="7596321" y="3506183"/>
            <a:ext cx="9247889" cy="5453327"/>
          </a:xfrm>
          <a:prstGeom prst="rect">
            <a:avLst/>
          </a:prstGeom>
        </p:spPr>
      </p:pic>
      <p:sp>
        <p:nvSpPr>
          <p:cNvPr id="16" name="Rechthoek 15">
            <a:extLst>
              <a:ext uri="{FF2B5EF4-FFF2-40B4-BE49-F238E27FC236}">
                <a16:creationId xmlns:a16="http://schemas.microsoft.com/office/drawing/2014/main" id="{3B56B8ED-9A18-44C0-B3E3-CB978C547E30}"/>
              </a:ext>
            </a:extLst>
          </p:cNvPr>
          <p:cNvSpPr/>
          <p:nvPr/>
        </p:nvSpPr>
        <p:spPr>
          <a:xfrm>
            <a:off x="11742821" y="6533147"/>
            <a:ext cx="806116" cy="216569"/>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9898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95C3FDBA-7F13-4CFE-91A5-6C95B3656F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835" b="861"/>
          <a:stretch/>
        </p:blipFill>
        <p:spPr>
          <a:xfrm>
            <a:off x="6128204" y="3042930"/>
            <a:ext cx="11210471" cy="6435869"/>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Voorspellen van waarden via een regressievergelijking</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9"/>
            <a:ext cx="16858641" cy="6864264"/>
          </a:xfrm>
        </p:spPr>
        <p:txBody>
          <a:bodyPr>
            <a:normAutofit/>
          </a:bodyPr>
          <a:lstStyle/>
          <a:p>
            <a:pPr marL="86400" indent="0">
              <a:buNone/>
            </a:pPr>
            <a:r>
              <a:rPr lang="nl-BE" b="1" dirty="0"/>
              <a:t>Regressievergelijking:</a:t>
            </a:r>
          </a:p>
          <a:p>
            <a:pPr marL="86400" indent="0">
              <a:buNone/>
            </a:pPr>
            <a:endParaRPr lang="nl-BE" b="1" dirty="0"/>
          </a:p>
          <a:p>
            <a:pPr marL="86400" indent="0">
              <a:buNone/>
            </a:pPr>
            <a:r>
              <a:rPr lang="nl-BE" b="1" dirty="0"/>
              <a:t>b</a:t>
            </a:r>
            <a:r>
              <a:rPr lang="nl-BE" b="1" baseline="-25000" dirty="0"/>
              <a:t>0</a:t>
            </a:r>
            <a:r>
              <a:rPr lang="nl-BE" b="1" dirty="0"/>
              <a:t> </a:t>
            </a:r>
          </a:p>
          <a:p>
            <a:r>
              <a:rPr lang="nl-BE" b="1" dirty="0"/>
              <a:t>constante term </a:t>
            </a:r>
            <a:r>
              <a:rPr lang="nl-BE" dirty="0"/>
              <a:t>of </a:t>
            </a:r>
            <a:r>
              <a:rPr lang="nl-BE" dirty="0" err="1"/>
              <a:t>intercept</a:t>
            </a:r>
            <a:br>
              <a:rPr lang="nl-BE" dirty="0"/>
            </a:br>
            <a:r>
              <a:rPr lang="nl-BE" dirty="0"/>
              <a:t>= snijpunt met y-as (bij x = 0)</a:t>
            </a:r>
          </a:p>
          <a:p>
            <a:pPr marL="86400" indent="0">
              <a:buNone/>
            </a:pPr>
            <a:r>
              <a:rPr lang="nl-BE" b="1" dirty="0"/>
              <a:t>b</a:t>
            </a:r>
            <a:r>
              <a:rPr lang="nl-BE" b="1" baseline="-25000" dirty="0"/>
              <a:t>1</a:t>
            </a:r>
            <a:r>
              <a:rPr lang="nl-BE" b="1" dirty="0"/>
              <a:t> </a:t>
            </a:r>
          </a:p>
          <a:p>
            <a:r>
              <a:rPr lang="nl-BE" b="1" dirty="0"/>
              <a:t>helling </a:t>
            </a:r>
            <a:r>
              <a:rPr lang="nl-BE" dirty="0"/>
              <a:t>of richtingscoëfficiënt</a:t>
            </a:r>
          </a:p>
          <a:p>
            <a:pPr marL="86400" indent="0">
              <a:buNone/>
            </a:pPr>
            <a:endParaRPr lang="nl-BE" dirty="0"/>
          </a:p>
          <a:p>
            <a:pPr marL="86400" indent="0">
              <a:buNone/>
            </a:pPr>
            <a:r>
              <a:rPr lang="nl-BE" b="1" dirty="0"/>
              <a:t>e	 </a:t>
            </a:r>
          </a:p>
          <a:p>
            <a:r>
              <a:rPr lang="nl-BE" b="1" dirty="0"/>
              <a:t>residu </a:t>
            </a:r>
            <a:r>
              <a:rPr lang="nl-BE" dirty="0"/>
              <a:t>of residuele term</a:t>
            </a:r>
            <a:br>
              <a:rPr lang="nl-BE" dirty="0"/>
            </a:br>
            <a:r>
              <a:rPr lang="nl-BE" dirty="0"/>
              <a:t>= errorterm</a:t>
            </a:r>
            <a:br>
              <a:rPr lang="nl-BE" b="1" dirty="0"/>
            </a:br>
            <a:r>
              <a:rPr lang="nl-BE" dirty="0"/>
              <a:t>= </a:t>
            </a:r>
            <a:r>
              <a:rPr lang="nl-BE" b="1" dirty="0"/>
              <a:t>fout in de voorspelling van y</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pic>
        <p:nvPicPr>
          <p:cNvPr id="13" name="Afbeelding 12">
            <a:extLst>
              <a:ext uri="{FF2B5EF4-FFF2-40B4-BE49-F238E27FC236}">
                <a16:creationId xmlns:a16="http://schemas.microsoft.com/office/drawing/2014/main" id="{71B46030-C1C3-4726-8830-54849A0C7A7F}"/>
              </a:ext>
            </a:extLst>
          </p:cNvPr>
          <p:cNvPicPr>
            <a:picLocks noChangeAspect="1"/>
          </p:cNvPicPr>
          <p:nvPr/>
        </p:nvPicPr>
        <p:blipFill>
          <a:blip r:embed="rId4"/>
          <a:stretch>
            <a:fillRect/>
          </a:stretch>
        </p:blipFill>
        <p:spPr>
          <a:xfrm>
            <a:off x="12345979" y="2330101"/>
            <a:ext cx="4839731" cy="712829"/>
          </a:xfrm>
          <a:prstGeom prst="rect">
            <a:avLst/>
          </a:prstGeom>
        </p:spPr>
      </p:pic>
      <p:pic>
        <p:nvPicPr>
          <p:cNvPr id="17" name="Afbeelding 16">
            <a:extLst>
              <a:ext uri="{FF2B5EF4-FFF2-40B4-BE49-F238E27FC236}">
                <a16:creationId xmlns:a16="http://schemas.microsoft.com/office/drawing/2014/main" id="{51A67172-398B-4612-9F51-2AAB9F3A6C7D}"/>
              </a:ext>
            </a:extLst>
          </p:cNvPr>
          <p:cNvPicPr>
            <a:picLocks noChangeAspect="1"/>
          </p:cNvPicPr>
          <p:nvPr/>
        </p:nvPicPr>
        <p:blipFill>
          <a:blip r:embed="rId5"/>
          <a:stretch>
            <a:fillRect/>
          </a:stretch>
        </p:blipFill>
        <p:spPr>
          <a:xfrm>
            <a:off x="12370043" y="1686880"/>
            <a:ext cx="4095527" cy="610514"/>
          </a:xfrm>
          <a:prstGeom prst="rect">
            <a:avLst/>
          </a:prstGeom>
        </p:spPr>
      </p:pic>
    </p:spTree>
    <p:extLst>
      <p:ext uri="{BB962C8B-B14F-4D97-AF65-F5344CB8AC3E}">
        <p14:creationId xmlns:p14="http://schemas.microsoft.com/office/powerpoint/2010/main" val="237113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2F6D2E2B-82DB-463F-8C23-ABF8A3C0E805}"/>
              </a:ext>
            </a:extLst>
          </p:cNvPr>
          <p:cNvPicPr>
            <a:picLocks noChangeAspect="1"/>
          </p:cNvPicPr>
          <p:nvPr/>
        </p:nvPicPr>
        <p:blipFill>
          <a:blip r:embed="rId2"/>
          <a:stretch>
            <a:fillRect/>
          </a:stretch>
        </p:blipFill>
        <p:spPr>
          <a:xfrm>
            <a:off x="351227" y="6572149"/>
            <a:ext cx="5849166" cy="3057952"/>
          </a:xfrm>
          <a:prstGeom prst="rect">
            <a:avLst/>
          </a:prstGeom>
        </p:spPr>
      </p:pic>
      <p:pic>
        <p:nvPicPr>
          <p:cNvPr id="9" name="Afbeelding 8">
            <a:extLst>
              <a:ext uri="{FF2B5EF4-FFF2-40B4-BE49-F238E27FC236}">
                <a16:creationId xmlns:a16="http://schemas.microsoft.com/office/drawing/2014/main" id="{0BC91FDE-E18B-4035-A6B3-E1FB0A572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835" b="861"/>
          <a:stretch/>
        </p:blipFill>
        <p:spPr>
          <a:xfrm>
            <a:off x="6128204" y="3317731"/>
            <a:ext cx="11210471" cy="6435869"/>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Voorspellen van waarden via een regressievergelijking</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9"/>
            <a:ext cx="16858641" cy="6864264"/>
          </a:xfrm>
        </p:spPr>
        <p:txBody>
          <a:bodyPr>
            <a:normAutofit/>
          </a:bodyPr>
          <a:lstStyle/>
          <a:p>
            <a:pPr marL="86400" indent="0">
              <a:buNone/>
            </a:pPr>
            <a:r>
              <a:rPr lang="nl-BE" b="1" dirty="0"/>
              <a:t>Regressievergelijking:</a:t>
            </a:r>
          </a:p>
          <a:p>
            <a:r>
              <a:rPr lang="nl-BE" dirty="0"/>
              <a:t>Y voorspellen a.d.h.v. X</a:t>
            </a:r>
          </a:p>
          <a:p>
            <a:r>
              <a:rPr lang="nl-BE" b="1" dirty="0"/>
              <a:t>Bv. Hoe eenzaam is een 64-jarige?</a:t>
            </a:r>
          </a:p>
          <a:p>
            <a:pPr lvl="1"/>
            <a:r>
              <a:rPr lang="nl-BE" dirty="0"/>
              <a:t>X invullen</a:t>
            </a:r>
          </a:p>
          <a:p>
            <a:pPr lvl="1"/>
            <a:r>
              <a:rPr lang="nl-BE" b="1" dirty="0"/>
              <a:t>Y = 1.58</a:t>
            </a:r>
            <a:r>
              <a:rPr lang="nl-BE" dirty="0"/>
              <a:t>, maar </a:t>
            </a:r>
            <a:r>
              <a:rPr lang="nl-BE" b="1" dirty="0"/>
              <a:t>+ errorterm</a:t>
            </a:r>
          </a:p>
          <a:p>
            <a:r>
              <a:rPr lang="nl-BE" dirty="0"/>
              <a:t>Echte waarde: hoger of lager</a:t>
            </a:r>
          </a:p>
          <a:p>
            <a:pPr lvl="1"/>
            <a:r>
              <a:rPr lang="nl-BE" dirty="0"/>
              <a:t>Bv. bij respondent 2013 </a:t>
            </a:r>
            <a:br>
              <a:rPr lang="nl-BE" dirty="0"/>
            </a:br>
            <a:r>
              <a:rPr lang="nl-BE" dirty="0"/>
              <a:t>(64 jaar): </a:t>
            </a:r>
            <a:r>
              <a:rPr lang="nl-BE" b="1" dirty="0"/>
              <a:t>Y</a:t>
            </a:r>
            <a:r>
              <a:rPr lang="nl-BE" b="1" baseline="-25000" dirty="0"/>
              <a:t>2013</a:t>
            </a:r>
            <a:r>
              <a:rPr lang="nl-BE" b="1" dirty="0"/>
              <a:t> = 3.25</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pic>
        <p:nvPicPr>
          <p:cNvPr id="5" name="Afbeelding 4">
            <a:extLst>
              <a:ext uri="{FF2B5EF4-FFF2-40B4-BE49-F238E27FC236}">
                <a16:creationId xmlns:a16="http://schemas.microsoft.com/office/drawing/2014/main" id="{6846268B-CDFC-4D55-AE42-64E04B65511A}"/>
              </a:ext>
            </a:extLst>
          </p:cNvPr>
          <p:cNvPicPr>
            <a:picLocks noChangeAspect="1"/>
          </p:cNvPicPr>
          <p:nvPr/>
        </p:nvPicPr>
        <p:blipFill rotWithShape="1">
          <a:blip r:embed="rId4"/>
          <a:srcRect t="66624"/>
          <a:stretch/>
        </p:blipFill>
        <p:spPr>
          <a:xfrm>
            <a:off x="12620362" y="2800372"/>
            <a:ext cx="4391244" cy="604251"/>
          </a:xfrm>
          <a:prstGeom prst="rect">
            <a:avLst/>
          </a:prstGeom>
        </p:spPr>
      </p:pic>
      <p:sp>
        <p:nvSpPr>
          <p:cNvPr id="6" name="Ovaal 5">
            <a:extLst>
              <a:ext uri="{FF2B5EF4-FFF2-40B4-BE49-F238E27FC236}">
                <a16:creationId xmlns:a16="http://schemas.microsoft.com/office/drawing/2014/main" id="{5DC7EBE9-263E-472D-AEA7-19FDD6D6301C}"/>
              </a:ext>
            </a:extLst>
          </p:cNvPr>
          <p:cNvSpPr/>
          <p:nvPr/>
        </p:nvSpPr>
        <p:spPr>
          <a:xfrm>
            <a:off x="14714620" y="5741854"/>
            <a:ext cx="842211" cy="517358"/>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9C311F77-7C5F-4601-9031-594BA3704395}"/>
              </a:ext>
            </a:extLst>
          </p:cNvPr>
          <p:cNvSpPr/>
          <p:nvPr/>
        </p:nvSpPr>
        <p:spPr>
          <a:xfrm>
            <a:off x="3380873" y="5741854"/>
            <a:ext cx="2594366" cy="517358"/>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DF08D94B-8D2B-4020-A88C-DD0378A81B35}"/>
              </a:ext>
            </a:extLst>
          </p:cNvPr>
          <p:cNvSpPr/>
          <p:nvPr/>
        </p:nvSpPr>
        <p:spPr>
          <a:xfrm>
            <a:off x="13643809" y="2800373"/>
            <a:ext cx="2334128" cy="604250"/>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2BB1023D-F14E-415B-8A2B-A70C9C1B45BB}"/>
              </a:ext>
            </a:extLst>
          </p:cNvPr>
          <p:cNvSpPr/>
          <p:nvPr/>
        </p:nvSpPr>
        <p:spPr>
          <a:xfrm>
            <a:off x="2224576" y="9046200"/>
            <a:ext cx="2215077" cy="517358"/>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Afbeelding 15">
            <a:extLst>
              <a:ext uri="{FF2B5EF4-FFF2-40B4-BE49-F238E27FC236}">
                <a16:creationId xmlns:a16="http://schemas.microsoft.com/office/drawing/2014/main" id="{EDCB1D1C-CEE1-4E65-93FB-CB7338D44AE7}"/>
              </a:ext>
            </a:extLst>
          </p:cNvPr>
          <p:cNvPicPr>
            <a:picLocks noChangeAspect="1"/>
          </p:cNvPicPr>
          <p:nvPr/>
        </p:nvPicPr>
        <p:blipFill rotWithShape="1">
          <a:blip r:embed="rId4"/>
          <a:srcRect b="66624"/>
          <a:stretch/>
        </p:blipFill>
        <p:spPr>
          <a:xfrm>
            <a:off x="12620362" y="2032560"/>
            <a:ext cx="4391244" cy="604251"/>
          </a:xfrm>
          <a:prstGeom prst="rect">
            <a:avLst/>
          </a:prstGeom>
        </p:spPr>
      </p:pic>
    </p:spTree>
    <p:extLst>
      <p:ext uri="{BB962C8B-B14F-4D97-AF65-F5344CB8AC3E}">
        <p14:creationId xmlns:p14="http://schemas.microsoft.com/office/powerpoint/2010/main" val="273052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t>13.2 Basisprincipes bij lineaire regressie</a:t>
            </a:r>
          </a:p>
          <a:p>
            <a:pPr lvl="1"/>
            <a:r>
              <a:rPr lang="nl-BE" dirty="0">
                <a:solidFill>
                  <a:srgbClr val="5D9CC7"/>
                </a:solidFill>
              </a:rPr>
              <a:t>Voorspellen van waarden via een regressievergelijking</a:t>
            </a:r>
          </a:p>
          <a:p>
            <a:pPr lvl="1"/>
            <a:r>
              <a:rPr lang="nl-BE" dirty="0" err="1">
                <a:solidFill>
                  <a:srgbClr val="002060"/>
                </a:solidFill>
              </a:rPr>
              <a:t>OLS-methode</a:t>
            </a:r>
            <a:endParaRPr lang="nl-BE" dirty="0">
              <a:solidFill>
                <a:srgbClr val="002060"/>
              </a:solidFill>
            </a:endParaRPr>
          </a:p>
          <a:p>
            <a:pPr lvl="1"/>
            <a:r>
              <a:rPr lang="nl-BE" dirty="0">
                <a:solidFill>
                  <a:srgbClr val="5D9CC7"/>
                </a:solidFill>
              </a:rPr>
              <a:t>Determinatiecoëfficiënt R</a:t>
            </a:r>
            <a:r>
              <a:rPr lang="nl-BE" baseline="30000" dirty="0">
                <a:solidFill>
                  <a:srgbClr val="5D9CC7"/>
                </a:solidFill>
              </a:rPr>
              <a:t>2</a:t>
            </a:r>
            <a:endParaRPr lang="nl-BE" dirty="0">
              <a:solidFill>
                <a:srgbClr val="5D9CC7"/>
              </a:solidFill>
            </a:endParaRP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7207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err="1"/>
              <a:t>OLS-methode</a:t>
            </a:r>
            <a:endParaRPr lang="nl-BE" dirty="0"/>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3"/>
            <a:ext cx="16858641" cy="7813828"/>
          </a:xfrm>
        </p:spPr>
        <p:txBody>
          <a:bodyPr/>
          <a:lstStyle/>
          <a:p>
            <a:pPr marL="86400" indent="0">
              <a:buNone/>
            </a:pPr>
            <a:r>
              <a:rPr lang="nl-BE" b="1" dirty="0"/>
              <a:t>Hoe positie regressielijn bepalen?</a:t>
            </a:r>
          </a:p>
          <a:p>
            <a:r>
              <a:rPr lang="nl-BE" dirty="0"/>
              <a:t>Som van alle residuen zo klein mogelijk zijn</a:t>
            </a:r>
          </a:p>
          <a:p>
            <a:r>
              <a:rPr lang="nl-BE" b="1" dirty="0"/>
              <a:t>MAAR:</a:t>
            </a:r>
            <a:r>
              <a:rPr lang="nl-BE" dirty="0"/>
              <a:t> positieve en negatieve residuen heffen elkaar op </a:t>
            </a:r>
          </a:p>
          <a:p>
            <a:pPr lvl="1"/>
            <a:r>
              <a:rPr lang="nl-BE" dirty="0"/>
              <a:t>Kwadraat nemen van residuen</a:t>
            </a:r>
          </a:p>
          <a:p>
            <a:r>
              <a:rPr lang="nl-BE" b="1" dirty="0" err="1"/>
              <a:t>OLS-methode</a:t>
            </a:r>
            <a:r>
              <a:rPr lang="nl-BE" b="1" dirty="0"/>
              <a:t> (</a:t>
            </a:r>
            <a:r>
              <a:rPr lang="nl-BE" b="1" dirty="0" err="1"/>
              <a:t>Ordinary</a:t>
            </a:r>
            <a:r>
              <a:rPr lang="nl-BE" b="1" dirty="0"/>
              <a:t> </a:t>
            </a:r>
            <a:r>
              <a:rPr lang="nl-BE" b="1" dirty="0" err="1"/>
              <a:t>Least</a:t>
            </a:r>
            <a:r>
              <a:rPr lang="nl-BE" b="1" dirty="0"/>
              <a:t> Squares)</a:t>
            </a:r>
          </a:p>
          <a:p>
            <a:pPr lvl="1"/>
            <a:r>
              <a:rPr lang="nl-BE" dirty="0"/>
              <a:t>b</a:t>
            </a:r>
            <a:r>
              <a:rPr lang="nl-BE" baseline="-25000" dirty="0"/>
              <a:t>0 </a:t>
            </a:r>
            <a:r>
              <a:rPr lang="nl-BE" dirty="0"/>
              <a:t>en b</a:t>
            </a:r>
            <a:r>
              <a:rPr lang="nl-BE" baseline="-25000" dirty="0"/>
              <a:t>1</a:t>
            </a:r>
            <a:r>
              <a:rPr lang="nl-BE" dirty="0"/>
              <a:t> zodanig bepalen dat de som van de gekwadrateerde residuen zo klein mogelijk is</a:t>
            </a:r>
          </a:p>
          <a:p>
            <a:pPr lvl="1"/>
            <a:r>
              <a:rPr lang="nl-BE" dirty="0"/>
              <a:t>Kleinst mogelijke som:</a:t>
            </a:r>
          </a:p>
          <a:p>
            <a:pPr lvl="1"/>
            <a:endParaRPr lang="nl-BE" dirty="0"/>
          </a:p>
          <a:p>
            <a:pPr lvl="2"/>
            <a:r>
              <a:rPr lang="nl-BE" dirty="0"/>
              <a:t>Functie minimaliseren via partiële afgeleide naar b</a:t>
            </a:r>
            <a:r>
              <a:rPr lang="nl-BE" baseline="-25000" dirty="0"/>
              <a:t>0 </a:t>
            </a:r>
            <a:r>
              <a:rPr lang="nl-BE" dirty="0"/>
              <a:t>en b</a:t>
            </a:r>
            <a:r>
              <a:rPr lang="nl-BE" baseline="-25000" dirty="0"/>
              <a:t>1</a:t>
            </a:r>
          </a:p>
          <a:p>
            <a:pPr lvl="2"/>
            <a:r>
              <a:rPr lang="nl-BE" dirty="0"/>
              <a:t>Levert twee formules op voor b</a:t>
            </a:r>
            <a:r>
              <a:rPr lang="nl-BE" baseline="-25000" dirty="0"/>
              <a:t>0 </a:t>
            </a:r>
            <a:r>
              <a:rPr lang="nl-BE" dirty="0"/>
              <a:t>en b</a:t>
            </a:r>
            <a:r>
              <a:rPr lang="nl-BE" baseline="-25000" dirty="0"/>
              <a:t>1</a:t>
            </a:r>
            <a:r>
              <a:rPr lang="nl-BE" dirty="0"/>
              <a:t>:</a:t>
            </a:r>
          </a:p>
          <a:p>
            <a:pPr lvl="2"/>
            <a:endParaRPr lang="nl-BE" dirty="0"/>
          </a:p>
          <a:p>
            <a:pPr lvl="2"/>
            <a:r>
              <a:rPr lang="nl-BE" b="1" dirty="0"/>
              <a:t>SPSS berekent die automatisch</a:t>
            </a:r>
          </a:p>
          <a:p>
            <a:pPr lvl="2"/>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pic>
        <p:nvPicPr>
          <p:cNvPr id="6" name="Afbeelding 5">
            <a:extLst>
              <a:ext uri="{FF2B5EF4-FFF2-40B4-BE49-F238E27FC236}">
                <a16:creationId xmlns:a16="http://schemas.microsoft.com/office/drawing/2014/main" id="{384765FF-B8B6-471E-970D-984B3BAC8877}"/>
              </a:ext>
            </a:extLst>
          </p:cNvPr>
          <p:cNvPicPr>
            <a:picLocks noChangeAspect="1"/>
          </p:cNvPicPr>
          <p:nvPr/>
        </p:nvPicPr>
        <p:blipFill>
          <a:blip r:embed="rId2"/>
          <a:stretch>
            <a:fillRect/>
          </a:stretch>
        </p:blipFill>
        <p:spPr>
          <a:xfrm>
            <a:off x="6554619" y="5384470"/>
            <a:ext cx="5276569" cy="1187404"/>
          </a:xfrm>
          <a:prstGeom prst="rect">
            <a:avLst/>
          </a:prstGeom>
        </p:spPr>
      </p:pic>
      <p:pic>
        <p:nvPicPr>
          <p:cNvPr id="7" name="Afbeelding 6">
            <a:extLst>
              <a:ext uri="{FF2B5EF4-FFF2-40B4-BE49-F238E27FC236}">
                <a16:creationId xmlns:a16="http://schemas.microsoft.com/office/drawing/2014/main" id="{C6D6C08D-0ABC-4CAD-9B5C-C9C90A670890}"/>
              </a:ext>
            </a:extLst>
          </p:cNvPr>
          <p:cNvPicPr>
            <a:picLocks noChangeAspect="1"/>
          </p:cNvPicPr>
          <p:nvPr/>
        </p:nvPicPr>
        <p:blipFill>
          <a:blip r:embed="rId3"/>
          <a:stretch>
            <a:fillRect/>
          </a:stretch>
        </p:blipFill>
        <p:spPr>
          <a:xfrm>
            <a:off x="9368700" y="7477082"/>
            <a:ext cx="4769759" cy="1486420"/>
          </a:xfrm>
          <a:prstGeom prst="rect">
            <a:avLst/>
          </a:prstGeom>
        </p:spPr>
      </p:pic>
      <p:grpSp>
        <p:nvGrpSpPr>
          <p:cNvPr id="13" name="Groep 12">
            <a:extLst>
              <a:ext uri="{FF2B5EF4-FFF2-40B4-BE49-F238E27FC236}">
                <a16:creationId xmlns:a16="http://schemas.microsoft.com/office/drawing/2014/main" id="{8DC59C4B-5BEB-41C9-8F4A-C7793DDE45B2}"/>
              </a:ext>
            </a:extLst>
          </p:cNvPr>
          <p:cNvGrpSpPr/>
          <p:nvPr/>
        </p:nvGrpSpPr>
        <p:grpSpPr>
          <a:xfrm>
            <a:off x="14722571" y="7940365"/>
            <a:ext cx="2289035" cy="559854"/>
            <a:chOff x="9910399" y="8403193"/>
            <a:chExt cx="2566348" cy="627679"/>
          </a:xfrm>
        </p:grpSpPr>
        <p:pic>
          <p:nvPicPr>
            <p:cNvPr id="9" name="Afbeelding 8">
              <a:extLst>
                <a:ext uri="{FF2B5EF4-FFF2-40B4-BE49-F238E27FC236}">
                  <a16:creationId xmlns:a16="http://schemas.microsoft.com/office/drawing/2014/main" id="{B868F233-4F7F-4FAA-AEA5-31EA89EFF8AD}"/>
                </a:ext>
              </a:extLst>
            </p:cNvPr>
            <p:cNvPicPr>
              <a:picLocks noChangeAspect="1"/>
            </p:cNvPicPr>
            <p:nvPr/>
          </p:nvPicPr>
          <p:blipFill>
            <a:blip r:embed="rId4"/>
            <a:stretch>
              <a:fillRect/>
            </a:stretch>
          </p:blipFill>
          <p:spPr>
            <a:xfrm>
              <a:off x="9910399" y="8451633"/>
              <a:ext cx="2566348" cy="579239"/>
            </a:xfrm>
            <a:prstGeom prst="rect">
              <a:avLst/>
            </a:prstGeom>
          </p:spPr>
        </p:pic>
        <p:pic>
          <p:nvPicPr>
            <p:cNvPr id="18" name="Afbeelding 17">
              <a:extLst>
                <a:ext uri="{FF2B5EF4-FFF2-40B4-BE49-F238E27FC236}">
                  <a16:creationId xmlns:a16="http://schemas.microsoft.com/office/drawing/2014/main" id="{EC59CA59-4A87-466A-BF50-90613CD3A298}"/>
                </a:ext>
              </a:extLst>
            </p:cNvPr>
            <p:cNvPicPr>
              <a:picLocks noChangeAspect="1"/>
            </p:cNvPicPr>
            <p:nvPr/>
          </p:nvPicPr>
          <p:blipFill rotWithShape="1">
            <a:blip r:embed="rId4"/>
            <a:srcRect l="2851" r="81551"/>
            <a:stretch/>
          </p:blipFill>
          <p:spPr>
            <a:xfrm>
              <a:off x="11546239" y="8451633"/>
              <a:ext cx="400316" cy="579239"/>
            </a:xfrm>
            <a:prstGeom prst="rect">
              <a:avLst/>
            </a:prstGeom>
          </p:spPr>
        </p:pic>
        <p:pic>
          <p:nvPicPr>
            <p:cNvPr id="12" name="Afbeelding 11">
              <a:extLst>
                <a:ext uri="{FF2B5EF4-FFF2-40B4-BE49-F238E27FC236}">
                  <a16:creationId xmlns:a16="http://schemas.microsoft.com/office/drawing/2014/main" id="{199B0CBE-99E9-4DC3-BCDE-C25AF3D4C88C}"/>
                </a:ext>
              </a:extLst>
            </p:cNvPr>
            <p:cNvPicPr>
              <a:picLocks noChangeAspect="1"/>
            </p:cNvPicPr>
            <p:nvPr/>
          </p:nvPicPr>
          <p:blipFill>
            <a:blip r:embed="rId5"/>
            <a:stretch>
              <a:fillRect/>
            </a:stretch>
          </p:blipFill>
          <p:spPr>
            <a:xfrm>
              <a:off x="9910399" y="8403193"/>
              <a:ext cx="496875" cy="570185"/>
            </a:xfrm>
            <a:prstGeom prst="rect">
              <a:avLst/>
            </a:prstGeom>
          </p:spPr>
        </p:pic>
      </p:grpSp>
    </p:spTree>
    <p:extLst>
      <p:ext uri="{BB962C8B-B14F-4D97-AF65-F5344CB8AC3E}">
        <p14:creationId xmlns:p14="http://schemas.microsoft.com/office/powerpoint/2010/main" val="157320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t>13.2 Basisprincipes bij lineaire regressie</a:t>
            </a:r>
          </a:p>
          <a:p>
            <a:pPr lvl="1"/>
            <a:r>
              <a:rPr lang="nl-BE" dirty="0">
                <a:solidFill>
                  <a:srgbClr val="5D9CC7"/>
                </a:solidFill>
              </a:rPr>
              <a:t>Voorspellen van waarden via een regressievergelijking</a:t>
            </a:r>
          </a:p>
          <a:p>
            <a:pPr lvl="1"/>
            <a:r>
              <a:rPr lang="nl-BE" dirty="0" err="1">
                <a:solidFill>
                  <a:srgbClr val="5D9CC7"/>
                </a:solidFill>
              </a:rPr>
              <a:t>OLS-methode</a:t>
            </a:r>
            <a:endParaRPr lang="nl-BE" dirty="0">
              <a:solidFill>
                <a:srgbClr val="5D9CC7"/>
              </a:solidFill>
            </a:endParaRPr>
          </a:p>
          <a:p>
            <a:pPr lvl="1"/>
            <a:r>
              <a:rPr lang="nl-BE" b="1" dirty="0">
                <a:solidFill>
                  <a:srgbClr val="C00000"/>
                </a:solidFill>
              </a:rPr>
              <a:t>Determinatiecoëfficiënt R</a:t>
            </a:r>
            <a:r>
              <a:rPr lang="nl-BE" b="1" baseline="30000" dirty="0">
                <a:solidFill>
                  <a:srgbClr val="C00000"/>
                </a:solidFill>
              </a:rPr>
              <a:t>2</a:t>
            </a:r>
            <a:endParaRPr lang="nl-BE" b="1" dirty="0">
              <a:solidFill>
                <a:srgbClr val="C00000"/>
              </a:solidFill>
            </a:endParaRP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7313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Determinatiecoëfficiënt R</a:t>
            </a:r>
            <a:r>
              <a:rPr lang="nl-BE" baseline="30000" dirty="0"/>
              <a:t>2</a:t>
            </a:r>
            <a:endParaRPr lang="nl-BE" dirty="0"/>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8"/>
            <a:ext cx="16858641" cy="8062401"/>
          </a:xfrm>
        </p:spPr>
        <p:txBody>
          <a:bodyPr>
            <a:normAutofit/>
          </a:bodyPr>
          <a:lstStyle/>
          <a:p>
            <a:pPr marL="86400" indent="0">
              <a:buNone/>
            </a:pPr>
            <a:r>
              <a:rPr lang="nl-BE" b="1" dirty="0"/>
              <a:t>Hoe goed is de voorspelling van Y?</a:t>
            </a:r>
          </a:p>
          <a:p>
            <a:r>
              <a:rPr lang="nl-BE" dirty="0"/>
              <a:t>Hangt af van sterkte verband tussen X en Y (</a:t>
            </a:r>
            <a:r>
              <a:rPr lang="nl-BE" b="1" dirty="0"/>
              <a:t>correlatiecoëfficiënt r</a:t>
            </a:r>
            <a:r>
              <a:rPr lang="nl-BE" dirty="0"/>
              <a:t>)</a:t>
            </a:r>
          </a:p>
          <a:p>
            <a:pPr lvl="1"/>
            <a:r>
              <a:rPr lang="nl-BE" dirty="0"/>
              <a:t>Hoe sterker verband </a:t>
            </a:r>
          </a:p>
          <a:p>
            <a:pPr lvl="1"/>
            <a:r>
              <a:rPr lang="nl-BE" dirty="0"/>
              <a:t>Hoe kleiner de afstand tussen datapunten en regressielijn</a:t>
            </a:r>
          </a:p>
          <a:p>
            <a:pPr lvl="1"/>
            <a:r>
              <a:rPr lang="nl-BE" dirty="0"/>
              <a:t>Hoe kleiner de residuele termen</a:t>
            </a:r>
          </a:p>
          <a:p>
            <a:pPr lvl="1"/>
            <a:r>
              <a:rPr lang="nl-BE" dirty="0"/>
              <a:t>Hoe beter de voorspelling van Y</a:t>
            </a:r>
          </a:p>
          <a:p>
            <a:pPr lvl="1"/>
            <a:endParaRPr lang="nl-BE" dirty="0"/>
          </a:p>
          <a:p>
            <a:r>
              <a:rPr lang="nl-BE" b="1" dirty="0"/>
              <a:t>Determinatiecoëfficiënt R</a:t>
            </a:r>
            <a:r>
              <a:rPr lang="nl-BE" b="1" baseline="30000" dirty="0"/>
              <a:t>2</a:t>
            </a:r>
          </a:p>
          <a:p>
            <a:pPr lvl="1"/>
            <a:r>
              <a:rPr lang="nl-BE" dirty="0"/>
              <a:t>Numerieke maat </a:t>
            </a:r>
          </a:p>
          <a:p>
            <a:pPr lvl="1"/>
            <a:r>
              <a:rPr lang="nl-BE" dirty="0"/>
              <a:t>r gekwadrateerd</a:t>
            </a:r>
          </a:p>
          <a:p>
            <a:pPr lvl="1"/>
            <a:r>
              <a:rPr lang="nl-BE" dirty="0"/>
              <a:t>Proportie van variatie in Y, verklaard</a:t>
            </a:r>
            <a:br>
              <a:rPr lang="nl-BE" dirty="0"/>
            </a:br>
            <a:r>
              <a:rPr lang="nl-BE" dirty="0"/>
              <a:t>door X</a:t>
            </a:r>
          </a:p>
          <a:p>
            <a:pPr lvl="2"/>
            <a:r>
              <a:rPr lang="nl-BE" dirty="0"/>
              <a:t>Uitgedrukt in %</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pic>
        <p:nvPicPr>
          <p:cNvPr id="22" name="Graphic 21">
            <a:extLst>
              <a:ext uri="{FF2B5EF4-FFF2-40B4-BE49-F238E27FC236}">
                <a16:creationId xmlns:a16="http://schemas.microsoft.com/office/drawing/2014/main" id="{23E4CA3B-DD5E-46DF-B79B-CA82036790F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1150" y="4273550"/>
            <a:ext cx="7307716" cy="4819650"/>
          </a:xfrm>
          <a:prstGeom prst="rect">
            <a:avLst/>
          </a:prstGeom>
        </p:spPr>
      </p:pic>
    </p:spTree>
    <p:extLst>
      <p:ext uri="{BB962C8B-B14F-4D97-AF65-F5344CB8AC3E}">
        <p14:creationId xmlns:p14="http://schemas.microsoft.com/office/powerpoint/2010/main" val="217506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29FD0B43-0CD5-4E75-8D98-89B32C98CADF}"/>
              </a:ext>
            </a:extLst>
          </p:cNvPr>
          <p:cNvPicPr>
            <a:picLocks noChangeAspect="1"/>
          </p:cNvPicPr>
          <p:nvPr/>
        </p:nvPicPr>
        <p:blipFill>
          <a:blip r:embed="rId2"/>
          <a:stretch>
            <a:fillRect/>
          </a:stretch>
        </p:blipFill>
        <p:spPr>
          <a:xfrm>
            <a:off x="5907557" y="3309673"/>
            <a:ext cx="10927773" cy="6443927"/>
          </a:xfrm>
          <a:prstGeom prst="rect">
            <a:avLst/>
          </a:prstGeom>
        </p:spPr>
      </p:pic>
      <p:sp>
        <p:nvSpPr>
          <p:cNvPr id="20" name="Rechthoek 19">
            <a:extLst>
              <a:ext uri="{FF2B5EF4-FFF2-40B4-BE49-F238E27FC236}">
                <a16:creationId xmlns:a16="http://schemas.microsoft.com/office/drawing/2014/main" id="{0173F1B0-D4EB-4A07-8E81-EDB69D1C01EC}"/>
              </a:ext>
            </a:extLst>
          </p:cNvPr>
          <p:cNvSpPr/>
          <p:nvPr/>
        </p:nvSpPr>
        <p:spPr>
          <a:xfrm>
            <a:off x="15573582" y="3324711"/>
            <a:ext cx="1261748" cy="353690"/>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Determinatiecoëfficiënt R</a:t>
            </a:r>
            <a:r>
              <a:rPr lang="nl-BE" baseline="30000" dirty="0"/>
              <a:t>2</a:t>
            </a:r>
            <a:endParaRPr lang="nl-BE" dirty="0"/>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8"/>
            <a:ext cx="16858641" cy="8062401"/>
          </a:xfrm>
        </p:spPr>
        <p:txBody>
          <a:bodyPr>
            <a:normAutofit/>
          </a:bodyPr>
          <a:lstStyle/>
          <a:p>
            <a:pPr marL="86400" indent="0">
              <a:buNone/>
            </a:pPr>
            <a:r>
              <a:rPr lang="nl-BE" b="1" dirty="0">
                <a:solidFill>
                  <a:srgbClr val="C00000"/>
                </a:solidFill>
              </a:rPr>
              <a:t>Bv. de verklaringskracht van leeftijd inzake eenzaamheid</a:t>
            </a:r>
          </a:p>
          <a:p>
            <a:r>
              <a:rPr lang="nl-BE" dirty="0"/>
              <a:t>Rechtsboven scatterplot</a:t>
            </a:r>
          </a:p>
          <a:p>
            <a:r>
              <a:rPr lang="nl-BE" b="1" dirty="0"/>
              <a:t>R</a:t>
            </a:r>
            <a:r>
              <a:rPr lang="nl-BE" b="1" baseline="30000" dirty="0"/>
              <a:t>2	</a:t>
            </a:r>
            <a:r>
              <a:rPr lang="nl-BE" b="1" dirty="0"/>
              <a:t>= 0.094</a:t>
            </a:r>
          </a:p>
          <a:p>
            <a:pPr marL="86400" indent="0">
              <a:buNone/>
            </a:pPr>
            <a:r>
              <a:rPr lang="nl-BE" b="1" dirty="0"/>
              <a:t>			= 9.4 % </a:t>
            </a:r>
          </a:p>
          <a:p>
            <a:pPr lvl="1"/>
            <a:r>
              <a:rPr lang="nl-BE" dirty="0"/>
              <a:t>Niet veel: leeftijd</a:t>
            </a:r>
            <a:br>
              <a:rPr lang="nl-BE" dirty="0"/>
            </a:br>
            <a:r>
              <a:rPr lang="nl-BE" dirty="0"/>
              <a:t>verklaart of voorspelt</a:t>
            </a:r>
            <a:br>
              <a:rPr lang="nl-BE" dirty="0"/>
            </a:br>
            <a:r>
              <a:rPr lang="nl-BE" dirty="0"/>
              <a:t>slechts 9 % van de </a:t>
            </a:r>
            <a:br>
              <a:rPr lang="nl-BE" dirty="0"/>
            </a:br>
            <a:r>
              <a:rPr lang="nl-BE" dirty="0"/>
              <a:t>variatie in y</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Tree>
    <p:extLst>
      <p:ext uri="{BB962C8B-B14F-4D97-AF65-F5344CB8AC3E}">
        <p14:creationId xmlns:p14="http://schemas.microsoft.com/office/powerpoint/2010/main" val="2800288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Determinatiecoëfficiënt R</a:t>
            </a:r>
            <a:r>
              <a:rPr lang="nl-BE" baseline="30000" dirty="0"/>
              <a:t>2</a:t>
            </a:r>
            <a:endParaRPr lang="nl-BE" dirty="0"/>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8"/>
            <a:ext cx="16858641" cy="8062401"/>
          </a:xfrm>
        </p:spPr>
        <p:txBody>
          <a:bodyPr>
            <a:normAutofit/>
          </a:bodyPr>
          <a:lstStyle/>
          <a:p>
            <a:pPr marL="86400" indent="0">
              <a:buNone/>
            </a:pPr>
            <a:r>
              <a:rPr lang="nl-BE" b="1" dirty="0"/>
              <a:t>Hoe hoger R</a:t>
            </a:r>
            <a:r>
              <a:rPr lang="nl-BE" b="1" baseline="30000" dirty="0"/>
              <a:t>2</a:t>
            </a:r>
          </a:p>
          <a:p>
            <a:r>
              <a:rPr lang="nl-BE" b="1" dirty="0"/>
              <a:t>hoe beter Y verklaard wordt </a:t>
            </a:r>
            <a:r>
              <a:rPr lang="nl-BE" dirty="0"/>
              <a:t>door het regressiemodel</a:t>
            </a:r>
          </a:p>
          <a:p>
            <a:r>
              <a:rPr lang="nl-BE" b="1" dirty="0">
                <a:solidFill>
                  <a:srgbClr val="C00000"/>
                </a:solidFill>
              </a:rPr>
              <a:t>MAAR:</a:t>
            </a:r>
          </a:p>
          <a:p>
            <a:pPr lvl="1"/>
            <a:r>
              <a:rPr lang="nl-BE" dirty="0"/>
              <a:t>Voeg je predictoren toe (meerdere X’en)</a:t>
            </a:r>
          </a:p>
          <a:p>
            <a:pPr lvl="1"/>
            <a:r>
              <a:rPr lang="nl-BE" dirty="0"/>
              <a:t>Dan zal R</a:t>
            </a:r>
            <a:r>
              <a:rPr lang="nl-BE" baseline="30000" dirty="0"/>
              <a:t>2</a:t>
            </a:r>
            <a:r>
              <a:rPr lang="nl-BE" dirty="0"/>
              <a:t> altijd stijgen!</a:t>
            </a:r>
          </a:p>
          <a:p>
            <a:r>
              <a:rPr lang="nl-BE" b="1" dirty="0" err="1">
                <a:solidFill>
                  <a:srgbClr val="C00000"/>
                </a:solidFill>
              </a:rPr>
              <a:t>Adjusted</a:t>
            </a:r>
            <a:r>
              <a:rPr lang="nl-BE" b="1" dirty="0">
                <a:solidFill>
                  <a:srgbClr val="C00000"/>
                </a:solidFill>
              </a:rPr>
              <a:t> R</a:t>
            </a:r>
            <a:r>
              <a:rPr lang="nl-BE" b="1" baseline="30000" dirty="0">
                <a:solidFill>
                  <a:srgbClr val="C00000"/>
                </a:solidFill>
              </a:rPr>
              <a:t>2</a:t>
            </a:r>
            <a:br>
              <a:rPr lang="nl-BE" b="1" baseline="30000" dirty="0"/>
            </a:br>
            <a:r>
              <a:rPr lang="nl-BE" dirty="0"/>
              <a:t>= R</a:t>
            </a:r>
            <a:r>
              <a:rPr lang="nl-BE" baseline="30000" dirty="0"/>
              <a:t>2</a:t>
            </a:r>
            <a:r>
              <a:rPr lang="nl-BE" dirty="0"/>
              <a:t>, gecorrigeerd voor het aantal predictoren t.o.v. totale steekproefgrootte</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spTree>
    <p:extLst>
      <p:ext uri="{BB962C8B-B14F-4D97-AF65-F5344CB8AC3E}">
        <p14:creationId xmlns:p14="http://schemas.microsoft.com/office/powerpoint/2010/main" val="3946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2"/>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3"/>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1607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4ADD664-15AB-4860-B4EB-520212693783}"/>
              </a:ext>
            </a:extLst>
          </p:cNvPr>
          <p:cNvPicPr>
            <a:picLocks noChangeAspect="1"/>
          </p:cNvPicPr>
          <p:nvPr/>
        </p:nvPicPr>
        <p:blipFill rotWithShape="1">
          <a:blip r:embed="rId2"/>
          <a:srcRect b="27102"/>
          <a:stretch/>
        </p:blipFill>
        <p:spPr>
          <a:xfrm>
            <a:off x="2552700" y="7391996"/>
            <a:ext cx="12940678" cy="2361604"/>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Tip: standaardiseren van regressiecoëfficiënten</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68998"/>
            <a:ext cx="16858641" cy="8062401"/>
          </a:xfrm>
        </p:spPr>
        <p:txBody>
          <a:bodyPr>
            <a:normAutofit/>
          </a:bodyPr>
          <a:lstStyle/>
          <a:p>
            <a:r>
              <a:rPr lang="nl-BE" b="1" dirty="0" err="1"/>
              <a:t>Regressiecoëffiënten</a:t>
            </a:r>
            <a:r>
              <a:rPr lang="nl-BE" b="1" dirty="0"/>
              <a:t> = schaalgevoelig</a:t>
            </a:r>
          </a:p>
          <a:p>
            <a:pPr lvl="1"/>
            <a:r>
              <a:rPr lang="nl-BE" dirty="0"/>
              <a:t>Meeteenheid van X of Y verandert: coëfficiënt ook</a:t>
            </a:r>
          </a:p>
          <a:p>
            <a:r>
              <a:rPr lang="nl-BE" dirty="0"/>
              <a:t>Oplossing:</a:t>
            </a:r>
          </a:p>
          <a:p>
            <a:pPr lvl="1"/>
            <a:r>
              <a:rPr lang="nl-BE" dirty="0"/>
              <a:t>Variabelen in regressiemodel standaardiseren (automatisch in SPSS)</a:t>
            </a:r>
          </a:p>
          <a:p>
            <a:pPr lvl="1"/>
            <a:r>
              <a:rPr lang="nl-BE" b="1" dirty="0">
                <a:solidFill>
                  <a:srgbClr val="C00000"/>
                </a:solidFill>
              </a:rPr>
              <a:t>β 	= gestandaardiseerde regressiecoëfficiënt</a:t>
            </a:r>
          </a:p>
          <a:p>
            <a:pPr marL="1306800" lvl="2" indent="0">
              <a:buNone/>
            </a:pPr>
            <a:r>
              <a:rPr lang="nl-BE" b="1" dirty="0"/>
              <a:t>		</a:t>
            </a:r>
            <a:r>
              <a:rPr lang="nl-BE" dirty="0"/>
              <a:t>= 	hoeveel standaardafwijkingen verandert Y, als X met één standaardafwijking 				toeneemt?</a:t>
            </a:r>
            <a:endParaRPr lang="nl-BE" b="1" dirty="0"/>
          </a:p>
          <a:p>
            <a:r>
              <a:rPr lang="nl-BE" dirty="0"/>
              <a:t>Bij enkelvoudige regressie: </a:t>
            </a:r>
            <a:r>
              <a:rPr lang="nl-BE" b="1" dirty="0"/>
              <a:t>β = correlatiecoëfficiënt r</a:t>
            </a:r>
          </a:p>
          <a:p>
            <a:r>
              <a:rPr lang="nl-BE" b="1" dirty="0"/>
              <a:t>Vooral handig bij meervoudige regressie</a:t>
            </a:r>
          </a:p>
          <a:p>
            <a:pPr lvl="1"/>
            <a:r>
              <a:rPr lang="nl-BE" dirty="0"/>
              <a:t>Effect van elke predictor kan zo vergeleken worden (want zelfde meeteenheid)</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Tree>
    <p:extLst>
      <p:ext uri="{BB962C8B-B14F-4D97-AF65-F5344CB8AC3E}">
        <p14:creationId xmlns:p14="http://schemas.microsoft.com/office/powerpoint/2010/main" val="96449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solidFill>
                  <a:srgbClr val="5D9CC7"/>
                </a:solidFill>
              </a:rPr>
              <a:t>13.2 Basisprincipes bij lineaire regressie</a:t>
            </a:r>
          </a:p>
          <a:p>
            <a:pPr marL="86400" indent="0">
              <a:buNone/>
            </a:pPr>
            <a:r>
              <a:rPr lang="nl-BE" b="1" dirty="0">
                <a:solidFill>
                  <a:srgbClr val="C00000"/>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969531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Enkelvoudige lineaire regressie</a:t>
            </a:r>
          </a:p>
        </p:txBody>
      </p:sp>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p:txBody>
          <a:bodyPr/>
          <a:lstStyle/>
          <a:p>
            <a:pPr marL="86400" indent="0">
              <a:buNone/>
            </a:pPr>
            <a:r>
              <a:rPr lang="nl-BE" b="1" dirty="0"/>
              <a:t>R</a:t>
            </a:r>
            <a:r>
              <a:rPr lang="nl-BE" b="1" baseline="30000" dirty="0"/>
              <a:t>2 </a:t>
            </a:r>
            <a:r>
              <a:rPr lang="nl-BE" b="1" dirty="0"/>
              <a:t>en b</a:t>
            </a:r>
            <a:r>
              <a:rPr lang="nl-BE" b="1" baseline="-25000" dirty="0"/>
              <a:t>1</a:t>
            </a:r>
            <a:endParaRPr lang="nl-BE" b="1" dirty="0"/>
          </a:p>
          <a:p>
            <a:r>
              <a:rPr lang="nl-BE" dirty="0"/>
              <a:t>Numerieke maten die effect van x op y </a:t>
            </a:r>
            <a:r>
              <a:rPr lang="nl-BE" u="sng" dirty="0"/>
              <a:t>beschrijven</a:t>
            </a:r>
          </a:p>
          <a:p>
            <a:r>
              <a:rPr lang="nl-BE" dirty="0"/>
              <a:t>Nu: stap naar </a:t>
            </a:r>
            <a:r>
              <a:rPr lang="nl-BE" b="1" dirty="0" err="1"/>
              <a:t>inferentiële</a:t>
            </a:r>
            <a:r>
              <a:rPr lang="nl-BE" b="1" dirty="0"/>
              <a:t> statistiek:</a:t>
            </a:r>
          </a:p>
          <a:p>
            <a:pPr lvl="1"/>
            <a:r>
              <a:rPr lang="nl-BE" dirty="0"/>
              <a:t>Toetsen of deze coëfficiënten significant zijn</a:t>
            </a:r>
          </a:p>
          <a:p>
            <a:pPr marL="86400" indent="0">
              <a:buNone/>
            </a:pPr>
            <a:endParaRPr lang="nl-BE" dirty="0"/>
          </a:p>
          <a:p>
            <a:pPr marL="86400" indent="0">
              <a:buNone/>
            </a:pPr>
            <a:r>
              <a:rPr lang="nl-BE" dirty="0"/>
              <a:t>Bij lineaire regressie: twee zaken getoetst</a:t>
            </a:r>
          </a:p>
          <a:p>
            <a:r>
              <a:rPr lang="nl-BE" b="1" dirty="0"/>
              <a:t>R</a:t>
            </a:r>
            <a:r>
              <a:rPr lang="nl-BE" b="1" baseline="30000" dirty="0"/>
              <a:t>2</a:t>
            </a:r>
            <a:br>
              <a:rPr lang="nl-BE" b="1" baseline="30000" dirty="0"/>
            </a:br>
            <a:r>
              <a:rPr lang="nl-BE" b="1" dirty="0"/>
              <a:t>= verklaringskracht van hele model</a:t>
            </a:r>
            <a:r>
              <a:rPr lang="nl-BE" dirty="0"/>
              <a:t> (alle predictoren samen)</a:t>
            </a:r>
          </a:p>
          <a:p>
            <a:r>
              <a:rPr lang="nl-BE" b="1" dirty="0"/>
              <a:t>b</a:t>
            </a:r>
            <a:r>
              <a:rPr lang="nl-BE" b="1" baseline="-25000" dirty="0"/>
              <a:t>i</a:t>
            </a:r>
            <a:br>
              <a:rPr lang="nl-BE" b="1" dirty="0"/>
            </a:br>
            <a:r>
              <a:rPr lang="nl-BE" b="1" dirty="0"/>
              <a:t>= verklaringskracht van elke predictor apart</a:t>
            </a:r>
          </a:p>
          <a:p>
            <a:pPr lvl="1"/>
            <a:r>
              <a:rPr lang="nl-BE" dirty="0"/>
              <a:t>Bij enkelvoudige regressie slechts 1 predictor</a:t>
            </a:r>
          </a:p>
          <a:p>
            <a:pPr lvl="2"/>
            <a:r>
              <a:rPr lang="nl-BE" dirty="0"/>
              <a:t>Dus als R</a:t>
            </a:r>
            <a:r>
              <a:rPr lang="nl-BE" baseline="30000" dirty="0"/>
              <a:t>2</a:t>
            </a:r>
            <a:r>
              <a:rPr lang="nl-BE" dirty="0"/>
              <a:t> </a:t>
            </a:r>
            <a:r>
              <a:rPr lang="nl-BE" dirty="0" err="1"/>
              <a:t>sign</a:t>
            </a:r>
            <a:r>
              <a:rPr lang="nl-BE" dirty="0"/>
              <a:t>. = b</a:t>
            </a:r>
            <a:r>
              <a:rPr lang="nl-BE" baseline="-25000" dirty="0"/>
              <a:t>1</a:t>
            </a:r>
            <a:r>
              <a:rPr lang="nl-BE" dirty="0"/>
              <a:t> ook </a:t>
            </a:r>
            <a:r>
              <a:rPr lang="nl-BE" dirty="0" err="1"/>
              <a:t>sign</a:t>
            </a:r>
            <a:r>
              <a:rPr lang="nl-BE" dirty="0"/>
              <a:t>.</a:t>
            </a:r>
          </a:p>
          <a:p>
            <a:pPr lvl="1"/>
            <a:endParaRPr lang="nl-BE" dirty="0"/>
          </a:p>
        </p:txBody>
      </p:sp>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5" name="Tijdelijke aanduiding voor inhoud 4">
            <a:extLst>
              <a:ext uri="{FF2B5EF4-FFF2-40B4-BE49-F238E27FC236}">
                <a16:creationId xmlns:a16="http://schemas.microsoft.com/office/drawing/2014/main" id="{5A80F983-9458-4BA2-AAA7-981F33C1005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8976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Enkelvoudige lineaire regressie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a:xfrm>
                <a:off x="327069" y="1816272"/>
                <a:ext cx="16858641" cy="7937327"/>
              </a:xfrm>
            </p:spPr>
            <p:txBody>
              <a:bodyPr>
                <a:normAutofit/>
              </a:bodyPr>
              <a:lstStyle/>
              <a:p>
                <a:pPr marL="86400" indent="0">
                  <a:buNone/>
                </a:pPr>
                <a:r>
                  <a:rPr lang="nl-BE" b="1" dirty="0"/>
                  <a:t>R</a:t>
                </a:r>
                <a:r>
                  <a:rPr lang="nl-BE" b="1" baseline="30000" dirty="0"/>
                  <a:t>2</a:t>
                </a:r>
                <a:endParaRPr lang="nl-BE" b="1" dirty="0"/>
              </a:p>
              <a:p>
                <a:pPr lvl="1"/>
                <a:r>
                  <a:rPr lang="nl-BE" dirty="0"/>
                  <a:t>H</a:t>
                </a:r>
                <a:r>
                  <a:rPr lang="nl-BE" baseline="-25000" dirty="0"/>
                  <a:t>0</a:t>
                </a:r>
                <a:r>
                  <a:rPr lang="nl-BE" dirty="0"/>
                  <a:t>: R</a:t>
                </a:r>
                <a:r>
                  <a:rPr lang="nl-BE" baseline="30000" dirty="0"/>
                  <a:t>2</a:t>
                </a:r>
                <a:r>
                  <a:rPr lang="nl-BE" dirty="0"/>
                  <a:t> = 0</a:t>
                </a:r>
              </a:p>
              <a:p>
                <a:pPr lvl="2"/>
                <a:r>
                  <a:rPr lang="nl-BE" dirty="0"/>
                  <a:t>Het lineair model verklaart onvoldoende de uitkomstvariabele y</a:t>
                </a:r>
              </a:p>
              <a:p>
                <a:pPr lvl="1"/>
                <a:r>
                  <a:rPr lang="nl-BE" dirty="0"/>
                  <a:t>H</a:t>
                </a:r>
                <a:r>
                  <a:rPr lang="nl-BE" baseline="-25000" dirty="0"/>
                  <a:t>A</a:t>
                </a:r>
                <a:r>
                  <a:rPr lang="nl-BE" dirty="0"/>
                  <a:t>: R</a:t>
                </a:r>
                <a:r>
                  <a:rPr lang="nl-BE" baseline="30000" dirty="0"/>
                  <a:t>2</a:t>
                </a:r>
                <a:r>
                  <a:rPr lang="nl-BE" dirty="0"/>
                  <a:t> &gt; 0</a:t>
                </a:r>
              </a:p>
              <a:p>
                <a:pPr lvl="2"/>
                <a:r>
                  <a:rPr lang="nl-BE" dirty="0"/>
                  <a:t>Het lineair model verklaart voldoende de uitkomstvariabele y</a:t>
                </a:r>
              </a:p>
              <a:p>
                <a:r>
                  <a:rPr lang="nl-BE" b="1" dirty="0"/>
                  <a:t>Toetsingsgrootheid: F-waarde</a:t>
                </a:r>
              </a:p>
              <a:p>
                <a:pPr lvl="1"/>
                <a:r>
                  <a:rPr lang="nl-BE" b="1" dirty="0"/>
                  <a:t> </a:t>
                </a:r>
              </a:p>
              <a:p>
                <a:pPr lvl="1"/>
                <a:endParaRPr lang="nl-BE" b="1" dirty="0"/>
              </a:p>
              <a:p>
                <a:pPr lvl="1"/>
                <a:endParaRPr lang="nl-BE" b="1" dirty="0"/>
              </a:p>
              <a:p>
                <a:pPr lvl="1"/>
                <a:endParaRPr lang="nl-BE" b="1" dirty="0"/>
              </a:p>
              <a:p>
                <a:pPr lvl="1"/>
                <a:r>
                  <a:rPr lang="nl-BE" b="1" dirty="0"/>
                  <a:t>p(F) &lt;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r>
                      <a:rPr lang="nl-BE" b="1" i="0" smtClean="0">
                        <a:latin typeface="Cambria Math" panose="02040503050406030204" pitchFamily="18" charset="0"/>
                        <a:ea typeface="Cambria Math" panose="02040503050406030204" pitchFamily="18" charset="0"/>
                      </a:rPr>
                      <m:t> ?</m:t>
                    </m:r>
                  </m:oMath>
                </a14:m>
                <a:endParaRPr lang="nl-BE" b="1" dirty="0">
                  <a:ea typeface="Cambria Math" panose="02040503050406030204" pitchFamily="18" charset="0"/>
                </a:endParaRPr>
              </a:p>
              <a:p>
                <a:pPr lvl="2"/>
                <a:r>
                  <a:rPr lang="nl-BE" dirty="0"/>
                  <a:t>H</a:t>
                </a:r>
                <a:r>
                  <a:rPr lang="nl-BE" baseline="-25000" dirty="0"/>
                  <a:t>0</a:t>
                </a:r>
                <a:r>
                  <a:rPr lang="nl-BE" dirty="0"/>
                  <a:t> verwerpen</a:t>
                </a:r>
              </a:p>
              <a:p>
                <a:pPr lvl="2"/>
                <a:r>
                  <a:rPr lang="nl-BE" b="1" dirty="0"/>
                  <a:t>Effectgrootte = R</a:t>
                </a:r>
                <a:r>
                  <a:rPr lang="nl-BE" b="1" baseline="30000" dirty="0"/>
                  <a:t>2</a:t>
                </a:r>
              </a:p>
              <a:p>
                <a:pPr lvl="3"/>
                <a:r>
                  <a:rPr lang="nl-BE" dirty="0"/>
                  <a:t>Maar: geen tabel met grenswaarden (moeilijke interpretatie, zie p. 488)</a:t>
                </a:r>
              </a:p>
            </p:txBody>
          </p:sp>
        </mc:Choice>
        <mc:Fallback xmlns="">
          <p:sp>
            <p:nvSpPr>
              <p:cNvPr id="3" name="Tijdelijke aanduiding voor inhoud 2">
                <a:extLst>
                  <a:ext uri="{FF2B5EF4-FFF2-40B4-BE49-F238E27FC236}">
                    <a16:creationId xmlns:a16="http://schemas.microsoft.com/office/drawing/2014/main" id="{DB956559-C9B0-4474-B042-12123F4A817A}"/>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2"/>
                <a:stretch>
                  <a:fillRect l="-253"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pic>
        <p:nvPicPr>
          <p:cNvPr id="5" name="Afbeelding 4">
            <a:extLst>
              <a:ext uri="{FF2B5EF4-FFF2-40B4-BE49-F238E27FC236}">
                <a16:creationId xmlns:a16="http://schemas.microsoft.com/office/drawing/2014/main" id="{0B47E50C-C115-4A6D-95AA-1A17F687D5E0}"/>
              </a:ext>
            </a:extLst>
          </p:cNvPr>
          <p:cNvPicPr>
            <a:picLocks noChangeAspect="1"/>
          </p:cNvPicPr>
          <p:nvPr/>
        </p:nvPicPr>
        <p:blipFill>
          <a:blip r:embed="rId3"/>
          <a:stretch>
            <a:fillRect/>
          </a:stretch>
        </p:blipFill>
        <p:spPr>
          <a:xfrm>
            <a:off x="1923893" y="5303730"/>
            <a:ext cx="2238687" cy="1533739"/>
          </a:xfrm>
          <a:prstGeom prst="rect">
            <a:avLst/>
          </a:prstGeom>
        </p:spPr>
      </p:pic>
      <p:pic>
        <p:nvPicPr>
          <p:cNvPr id="7" name="Afbeelding 6">
            <a:extLst>
              <a:ext uri="{FF2B5EF4-FFF2-40B4-BE49-F238E27FC236}">
                <a16:creationId xmlns:a16="http://schemas.microsoft.com/office/drawing/2014/main" id="{18DED02B-37D8-4E30-BEDC-47F03204EEEC}"/>
              </a:ext>
            </a:extLst>
          </p:cNvPr>
          <p:cNvPicPr>
            <a:picLocks noChangeAspect="1"/>
          </p:cNvPicPr>
          <p:nvPr/>
        </p:nvPicPr>
        <p:blipFill>
          <a:blip r:embed="rId4"/>
          <a:stretch>
            <a:fillRect/>
          </a:stretch>
        </p:blipFill>
        <p:spPr>
          <a:xfrm>
            <a:off x="10623191" y="4877373"/>
            <a:ext cx="6388415" cy="3807337"/>
          </a:xfrm>
          <a:prstGeom prst="rect">
            <a:avLst/>
          </a:prstGeom>
        </p:spPr>
      </p:pic>
      <p:sp>
        <p:nvSpPr>
          <p:cNvPr id="9" name="Pijl: gebogen 8">
            <a:extLst>
              <a:ext uri="{FF2B5EF4-FFF2-40B4-BE49-F238E27FC236}">
                <a16:creationId xmlns:a16="http://schemas.microsoft.com/office/drawing/2014/main" id="{E2058F70-A740-445D-B4CE-740483AC1ADC}"/>
              </a:ext>
            </a:extLst>
          </p:cNvPr>
          <p:cNvSpPr/>
          <p:nvPr/>
        </p:nvSpPr>
        <p:spPr>
          <a:xfrm>
            <a:off x="10248900" y="6578600"/>
            <a:ext cx="374291" cy="2380910"/>
          </a:xfrm>
          <a:prstGeom prst="bentArrow">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299775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Enkelvoudige lineaire regressie</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a:xfrm>
                <a:off x="327069" y="1816272"/>
                <a:ext cx="16858641" cy="7937328"/>
              </a:xfrm>
            </p:spPr>
            <p:txBody>
              <a:bodyPr>
                <a:normAutofit/>
              </a:bodyPr>
              <a:lstStyle/>
              <a:p>
                <a:pPr marL="86400" indent="0">
                  <a:buNone/>
                </a:pPr>
                <a:r>
                  <a:rPr lang="nl-BE" b="1" dirty="0"/>
                  <a:t>b</a:t>
                </a:r>
                <a:r>
                  <a:rPr lang="nl-BE" b="1" baseline="-25000" dirty="0"/>
                  <a:t>i </a:t>
                </a:r>
              </a:p>
              <a:p>
                <a:pPr lvl="1"/>
                <a:r>
                  <a:rPr lang="nl-BE" dirty="0"/>
                  <a:t>H</a:t>
                </a:r>
                <a:r>
                  <a:rPr lang="nl-BE" baseline="-25000" dirty="0"/>
                  <a:t>0</a:t>
                </a:r>
                <a:r>
                  <a:rPr lang="nl-BE" dirty="0"/>
                  <a:t>: b</a:t>
                </a:r>
                <a:r>
                  <a:rPr lang="nl-BE" baseline="-25000" dirty="0"/>
                  <a:t>i</a:t>
                </a:r>
                <a:r>
                  <a:rPr lang="nl-BE" dirty="0"/>
                  <a:t> = 0</a:t>
                </a:r>
              </a:p>
              <a:p>
                <a:pPr lvl="2"/>
                <a:r>
                  <a:rPr lang="nl-BE" dirty="0"/>
                  <a:t>De predictor x</a:t>
                </a:r>
                <a:r>
                  <a:rPr lang="nl-BE" baseline="-25000" dirty="0"/>
                  <a:t>i </a:t>
                </a:r>
                <a:r>
                  <a:rPr lang="nl-BE" dirty="0"/>
                  <a:t>verklaart onvoldoende de uitkomstvariabele y</a:t>
                </a:r>
              </a:p>
              <a:p>
                <a:pPr lvl="1"/>
                <a:r>
                  <a:rPr lang="nl-BE" dirty="0"/>
                  <a:t>H</a:t>
                </a:r>
                <a:r>
                  <a:rPr lang="nl-BE" baseline="-25000" dirty="0"/>
                  <a:t>A</a:t>
                </a:r>
                <a:r>
                  <a:rPr lang="nl-BE" dirty="0"/>
                  <a:t>: b</a:t>
                </a:r>
                <a:r>
                  <a:rPr lang="nl-BE" baseline="-25000" dirty="0"/>
                  <a:t>i</a:t>
                </a:r>
                <a:r>
                  <a:rPr lang="nl-BE" dirty="0"/>
                  <a:t> ≠ 0</a:t>
                </a:r>
              </a:p>
              <a:p>
                <a:pPr lvl="2"/>
                <a:r>
                  <a:rPr lang="nl-BE" dirty="0"/>
                  <a:t>De predictor x</a:t>
                </a:r>
                <a:r>
                  <a:rPr lang="nl-BE" baseline="-25000" dirty="0"/>
                  <a:t>i </a:t>
                </a:r>
                <a:r>
                  <a:rPr lang="nl-BE" dirty="0"/>
                  <a:t>verklaart voldoende de uitkomstvariabele y</a:t>
                </a:r>
              </a:p>
              <a:p>
                <a:pPr marL="1306800" lvl="2" indent="0">
                  <a:buNone/>
                </a:pPr>
                <a:endParaRPr lang="nl-BE" dirty="0"/>
              </a:p>
              <a:p>
                <a:r>
                  <a:rPr lang="nl-BE" b="1" dirty="0"/>
                  <a:t>Toetsingsgrootheid: t-waarde</a:t>
                </a:r>
              </a:p>
              <a:p>
                <a:pPr lvl="1"/>
                <a:r>
                  <a:rPr lang="nl-BE" dirty="0"/>
                  <a:t>Zoals bij t-toets voor één steekproef (zie H10)</a:t>
                </a:r>
              </a:p>
              <a:p>
                <a:pPr lvl="1"/>
                <a:r>
                  <a:rPr lang="nl-BE" dirty="0"/>
                  <a:t>Verwachte waarde = 0</a:t>
                </a:r>
              </a:p>
              <a:p>
                <a:pPr lvl="1"/>
                <a:endParaRPr lang="nl-BE" dirty="0"/>
              </a:p>
              <a:p>
                <a:pPr lvl="1"/>
                <a:endParaRPr lang="nl-BE" b="1" dirty="0"/>
              </a:p>
              <a:p>
                <a:pPr marL="720000" lvl="1" indent="0">
                  <a:buNone/>
                </a:pPr>
                <a:endParaRPr lang="nl-BE" b="1" dirty="0"/>
              </a:p>
              <a:p>
                <a:pPr lvl="1"/>
                <a:r>
                  <a:rPr lang="nl-BE" b="1" dirty="0"/>
                  <a:t>p(t) &lt;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r>
                      <a:rPr lang="nl-BE" b="1" i="0" smtClean="0">
                        <a:latin typeface="Cambria Math" panose="02040503050406030204" pitchFamily="18" charset="0"/>
                        <a:ea typeface="Cambria Math" panose="02040503050406030204" pitchFamily="18" charset="0"/>
                      </a:rPr>
                      <m:t> ?</m:t>
                    </m:r>
                  </m:oMath>
                </a14:m>
                <a:endParaRPr lang="nl-BE" b="1" dirty="0">
                  <a:ea typeface="Cambria Math" panose="02040503050406030204" pitchFamily="18" charset="0"/>
                </a:endParaRPr>
              </a:p>
              <a:p>
                <a:pPr lvl="2"/>
                <a:r>
                  <a:rPr lang="nl-BE" dirty="0"/>
                  <a:t>H</a:t>
                </a:r>
                <a:r>
                  <a:rPr lang="nl-BE" baseline="-25000" dirty="0"/>
                  <a:t>0</a:t>
                </a:r>
                <a:r>
                  <a:rPr lang="nl-BE" dirty="0"/>
                  <a:t> verwerpen</a:t>
                </a:r>
              </a:p>
            </p:txBody>
          </p:sp>
        </mc:Choice>
        <mc:Fallback xmlns="">
          <p:sp>
            <p:nvSpPr>
              <p:cNvPr id="3" name="Tijdelijke aanduiding voor inhoud 2">
                <a:extLst>
                  <a:ext uri="{FF2B5EF4-FFF2-40B4-BE49-F238E27FC236}">
                    <a16:creationId xmlns:a16="http://schemas.microsoft.com/office/drawing/2014/main" id="{DB956559-C9B0-4474-B042-12123F4A817A}"/>
                  </a:ext>
                </a:extLst>
              </p:cNvPr>
              <p:cNvSpPr>
                <a:spLocks noGrp="1" noRot="1" noChangeAspect="1" noMove="1" noResize="1" noEditPoints="1" noAdjustHandles="1" noChangeArrowheads="1" noChangeShapeType="1" noTextEdit="1"/>
              </p:cNvSpPr>
              <p:nvPr>
                <p:ph idx="1"/>
              </p:nvPr>
            </p:nvSpPr>
            <p:spPr>
              <a:xfrm>
                <a:off x="327069" y="1816272"/>
                <a:ext cx="16858641" cy="7937328"/>
              </a:xfrm>
              <a:blipFill>
                <a:blip r:embed="rId2"/>
                <a:stretch>
                  <a:fillRect l="-253"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pic>
        <p:nvPicPr>
          <p:cNvPr id="6" name="Afbeelding 5">
            <a:extLst>
              <a:ext uri="{FF2B5EF4-FFF2-40B4-BE49-F238E27FC236}">
                <a16:creationId xmlns:a16="http://schemas.microsoft.com/office/drawing/2014/main" id="{730EC040-52FD-403D-A8F4-594B3F9F0F2B}"/>
              </a:ext>
            </a:extLst>
          </p:cNvPr>
          <p:cNvPicPr>
            <a:picLocks noChangeAspect="1"/>
          </p:cNvPicPr>
          <p:nvPr/>
        </p:nvPicPr>
        <p:blipFill>
          <a:blip r:embed="rId3"/>
          <a:stretch>
            <a:fillRect/>
          </a:stretch>
        </p:blipFill>
        <p:spPr>
          <a:xfrm>
            <a:off x="4426707" y="6940635"/>
            <a:ext cx="5944430" cy="1733792"/>
          </a:xfrm>
          <a:prstGeom prst="rect">
            <a:avLst/>
          </a:prstGeom>
        </p:spPr>
      </p:pic>
    </p:spTree>
    <p:extLst>
      <p:ext uri="{BB962C8B-B14F-4D97-AF65-F5344CB8AC3E}">
        <p14:creationId xmlns:p14="http://schemas.microsoft.com/office/powerpoint/2010/main" val="390522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Enkelvoudige lineaire regressie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25</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t>Enkelvoudige lineaire regressie in SPSS</a:t>
            </a:r>
          </a:p>
          <a:p>
            <a:pPr marL="86400" indent="0">
              <a:buNone/>
            </a:pPr>
            <a:endParaRPr lang="nl-BE" b="1" dirty="0"/>
          </a:p>
          <a:p>
            <a:r>
              <a:rPr lang="nl-BE" dirty="0"/>
              <a:t>Bv. Heeft leeftijd een significant effect op eenzaamheid? (DATA_WAVE1_CenW.sav)</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17FD10A7-5CF7-44F4-ADF7-B8ABCFCABDB8}"/>
              </a:ext>
            </a:extLst>
          </p:cNvPr>
          <p:cNvSpPr>
            <a:spLocks noGrp="1"/>
          </p:cNvSpPr>
          <p:nvPr>
            <p:ph idx="13"/>
          </p:nvPr>
        </p:nvSpPr>
        <p:spPr/>
        <p:txBody>
          <a:bodyPr/>
          <a:lstStyle/>
          <a:p>
            <a:endParaRPr lang="nl-BE"/>
          </a:p>
        </p:txBody>
      </p:sp>
      <p:pic>
        <p:nvPicPr>
          <p:cNvPr id="5" name="Afbeelding 4">
            <a:extLst>
              <a:ext uri="{FF2B5EF4-FFF2-40B4-BE49-F238E27FC236}">
                <a16:creationId xmlns:a16="http://schemas.microsoft.com/office/drawing/2014/main" id="{D2D0F4F3-BE5E-4451-9BB6-5EBDFA60D8D3}"/>
              </a:ext>
            </a:extLst>
          </p:cNvPr>
          <p:cNvPicPr>
            <a:picLocks noChangeAspect="1"/>
          </p:cNvPicPr>
          <p:nvPr/>
        </p:nvPicPr>
        <p:blipFill>
          <a:blip r:embed="rId2"/>
          <a:stretch>
            <a:fillRect/>
          </a:stretch>
        </p:blipFill>
        <p:spPr>
          <a:xfrm>
            <a:off x="5308734" y="4090966"/>
            <a:ext cx="6721206" cy="3113197"/>
          </a:xfrm>
          <a:prstGeom prst="rect">
            <a:avLst/>
          </a:prstGeom>
        </p:spPr>
      </p:pic>
    </p:spTree>
    <p:extLst>
      <p:ext uri="{BB962C8B-B14F-4D97-AF65-F5344CB8AC3E}">
        <p14:creationId xmlns:p14="http://schemas.microsoft.com/office/powerpoint/2010/main" val="4271753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Enkelvoudige lineaire regressie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26</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Leeftijd: metrisch</a:t>
            </a:r>
            <a:br>
              <a:rPr lang="nl-BE" dirty="0">
                <a:solidFill>
                  <a:srgbClr val="C00000"/>
                </a:solidFill>
              </a:rPr>
            </a:br>
            <a:r>
              <a:rPr lang="nl-BE" sz="2400" dirty="0">
                <a:solidFill>
                  <a:srgbClr val="C00000"/>
                </a:solidFill>
              </a:rPr>
              <a:t>(2020 - ‘W1_Gebjaar’)</a:t>
            </a:r>
            <a:r>
              <a:rPr lang="nl-BE" dirty="0">
                <a:solidFill>
                  <a:srgbClr val="C00000"/>
                </a:solidFill>
              </a:rPr>
              <a:t>	</a:t>
            </a:r>
          </a:p>
          <a:p>
            <a:pPr lvl="2"/>
            <a:r>
              <a:rPr lang="nl-BE" dirty="0">
                <a:solidFill>
                  <a:srgbClr val="C00000"/>
                </a:solidFill>
              </a:rPr>
              <a:t>Eenzaamheid: metrisch, bestaande uit vier ordinale schaalitems </a:t>
            </a:r>
            <a:br>
              <a:rPr lang="nl-BE" dirty="0">
                <a:solidFill>
                  <a:srgbClr val="C00000"/>
                </a:solidFill>
              </a:rPr>
            </a:br>
            <a:r>
              <a:rPr lang="nl-BE" sz="2400" dirty="0">
                <a:solidFill>
                  <a:srgbClr val="C00000"/>
                </a:solidFill>
              </a:rPr>
              <a:t>(‘W1_Eenz1’ t.e.m. ‘W1_Eenz4’)</a:t>
            </a:r>
          </a:p>
          <a:p>
            <a:pPr marL="1234350" lvl="1" indent="-514350">
              <a:buFont typeface="+mj-lt"/>
              <a:buAutoNum type="arabicPeriod"/>
            </a:pPr>
            <a:r>
              <a:rPr lang="nl-BE" b="1" dirty="0"/>
              <a:t>Welke rol?</a:t>
            </a:r>
            <a:endParaRPr lang="nl-BE" dirty="0"/>
          </a:p>
          <a:p>
            <a:pPr lvl="2"/>
            <a:r>
              <a:rPr lang="nl-BE" dirty="0">
                <a:solidFill>
                  <a:srgbClr val="C00000"/>
                </a:solidFill>
              </a:rPr>
              <a:t>Leeftijd: onafhankelijke variabele</a:t>
            </a:r>
          </a:p>
          <a:p>
            <a:pPr lvl="2"/>
            <a:r>
              <a:rPr lang="nl-BE" dirty="0">
                <a:solidFill>
                  <a:srgbClr val="C00000"/>
                </a:solidFill>
              </a:rPr>
              <a:t>Eenzaamheid: afhankelijke variabele</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9639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27</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extLst>
              <p:ext uri="{D42A27DB-BD31-4B8C-83A1-F6EECF244321}">
                <p14:modId xmlns:p14="http://schemas.microsoft.com/office/powerpoint/2010/main" val="401629803"/>
              </p:ext>
            </p:extLst>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83559" y="536543"/>
            <a:ext cx="3843634" cy="52494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27</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087612" y="1940484"/>
            <a:ext cx="8967231" cy="1588705"/>
          </a:xfrm>
          <a:prstGeom prst="rect">
            <a:avLst/>
          </a:prstGeom>
          <a:solidFill>
            <a:schemeClr val="bg1"/>
          </a:solidFill>
          <a:ln w="38100">
            <a:solidFill>
              <a:srgbClr val="DC8621"/>
            </a:solidFill>
          </a:ln>
        </p:spPr>
        <p:txBody>
          <a:bodyPr wrap="square" rtlCol="0">
            <a:spAutoFit/>
          </a:bodyPr>
          <a:lstStyle/>
          <a:p>
            <a:pPr lvl="0">
              <a:lnSpc>
                <a:spcPct val="120000"/>
              </a:lnSpc>
              <a:defRPr/>
            </a:pPr>
            <a:r>
              <a:rPr lang="nl-BE" sz="2800" dirty="0">
                <a:solidFill>
                  <a:srgbClr val="002060"/>
                </a:solidFill>
                <a:latin typeface="Verdana" panose="020B0604030504040204" pitchFamily="34" charset="0"/>
                <a:ea typeface="Verdana" panose="020B0604030504040204" pitchFamily="34" charset="0"/>
              </a:rPr>
              <a:t>Enkelvoudige regressie of Pearson correlatie?</a:t>
            </a:r>
          </a:p>
          <a:p>
            <a:pPr marL="457200" indent="-457200">
              <a:lnSpc>
                <a:spcPct val="120000"/>
              </a:lnSpc>
              <a:buFont typeface="Wingdings" panose="05000000000000000000" pitchFamily="2" charset="2"/>
              <a:buChar char="Ø"/>
              <a:defRPr/>
            </a:pPr>
            <a:r>
              <a:rPr lang="nl-BE" sz="2800" b="1" dirty="0">
                <a:solidFill>
                  <a:srgbClr val="002060"/>
                </a:solidFill>
                <a:latin typeface="Verdana" panose="020B0604030504040204" pitchFamily="34" charset="0"/>
                <a:ea typeface="Verdana" panose="020B0604030504040204" pitchFamily="34" charset="0"/>
              </a:rPr>
              <a:t>Regressie: </a:t>
            </a:r>
            <a:r>
              <a:rPr lang="nl-BE" sz="2800" dirty="0">
                <a:solidFill>
                  <a:srgbClr val="002060"/>
                </a:solidFill>
                <a:latin typeface="Verdana" panose="020B0604030504040204" pitchFamily="34" charset="0"/>
                <a:ea typeface="Verdana" panose="020B0604030504040204" pitchFamily="34" charset="0"/>
              </a:rPr>
              <a:t>want het gaat om </a:t>
            </a:r>
            <a:r>
              <a:rPr lang="nl-BE" sz="2800" u="sng" dirty="0">
                <a:solidFill>
                  <a:srgbClr val="C00000"/>
                </a:solidFill>
                <a:latin typeface="Verdana" panose="020B0604030504040204" pitchFamily="34" charset="0"/>
                <a:ea typeface="Verdana" panose="020B0604030504040204" pitchFamily="34" charset="0"/>
              </a:rPr>
              <a:t>invloed/effect </a:t>
            </a:r>
            <a:r>
              <a:rPr lang="nl-BE" sz="2800" u="sng" dirty="0">
                <a:solidFill>
                  <a:srgbClr val="002060"/>
                </a:solidFill>
                <a:latin typeface="Verdana" panose="020B0604030504040204" pitchFamily="34" charset="0"/>
                <a:ea typeface="Verdana" panose="020B0604030504040204" pitchFamily="34" charset="0"/>
              </a:rPr>
              <a:t>op</a:t>
            </a:r>
            <a:r>
              <a:rPr lang="nl-BE" sz="2800" dirty="0">
                <a:solidFill>
                  <a:srgbClr val="002060"/>
                </a:solidFill>
                <a:latin typeface="Verdana" panose="020B0604030504040204" pitchFamily="34" charset="0"/>
                <a:ea typeface="Verdana" panose="020B0604030504040204" pitchFamily="34" charset="0"/>
              </a:rPr>
              <a:t>, niet om verbanden tussen</a:t>
            </a:r>
            <a:endParaRPr lang="nl-BE" sz="2800" u="sng" dirty="0">
              <a:solidFill>
                <a:srgbClr val="00206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89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3398B14-9DFA-4851-99DB-66515778704E}"/>
              </a:ext>
            </a:extLst>
          </p:cNvPr>
          <p:cNvPicPr>
            <a:picLocks noChangeAspect="1"/>
          </p:cNvPicPr>
          <p:nvPr/>
        </p:nvPicPr>
        <p:blipFill rotWithShape="1">
          <a:blip r:embed="rId2"/>
          <a:srcRect/>
          <a:stretch/>
        </p:blipFill>
        <p:spPr>
          <a:xfrm>
            <a:off x="7535663" y="1837924"/>
            <a:ext cx="9803012" cy="415990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r>
              <a:rPr lang="nl-BE" dirty="0"/>
              <a:t>Geboortejaar: oké</a:t>
            </a:r>
          </a:p>
          <a:p>
            <a:pPr lvl="2"/>
            <a:r>
              <a:rPr lang="nl-BE" dirty="0"/>
              <a:t>Items eenzaamheid: oké</a:t>
            </a:r>
          </a:p>
          <a:p>
            <a:pPr lvl="3"/>
            <a:r>
              <a:rPr lang="nl-BE" dirty="0"/>
              <a:t>Schaalvariabele aanmaken!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28</a:t>
            </a:fld>
            <a:endParaRPr lang="en-GB" noProof="0" dirty="0"/>
          </a:p>
        </p:txBody>
      </p:sp>
      <p:pic>
        <p:nvPicPr>
          <p:cNvPr id="13" name="Afbeelding 12">
            <a:extLst>
              <a:ext uri="{FF2B5EF4-FFF2-40B4-BE49-F238E27FC236}">
                <a16:creationId xmlns:a16="http://schemas.microsoft.com/office/drawing/2014/main" id="{F4C2036D-E17F-4D76-9DBE-3C00CAD450AC}"/>
              </a:ext>
            </a:extLst>
          </p:cNvPr>
          <p:cNvPicPr>
            <a:picLocks noChangeAspect="1"/>
          </p:cNvPicPr>
          <p:nvPr/>
        </p:nvPicPr>
        <p:blipFill>
          <a:blip r:embed="rId3"/>
          <a:stretch>
            <a:fillRect/>
          </a:stretch>
        </p:blipFill>
        <p:spPr>
          <a:xfrm>
            <a:off x="2060295" y="6160460"/>
            <a:ext cx="11157512" cy="2357448"/>
          </a:xfrm>
          <a:prstGeom prst="rect">
            <a:avLst/>
          </a:prstGeom>
        </p:spPr>
      </p:pic>
    </p:spTree>
    <p:extLst>
      <p:ext uri="{BB962C8B-B14F-4D97-AF65-F5344CB8AC3E}">
        <p14:creationId xmlns:p14="http://schemas.microsoft.com/office/powerpoint/2010/main" val="327551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40878"/>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De afhankelijke variabele = metrisch</a:t>
            </a:r>
            <a:r>
              <a:rPr lang="nl-BE" b="1" dirty="0"/>
              <a:t>: oké</a:t>
            </a:r>
          </a:p>
          <a:p>
            <a:pPr marL="1821150" lvl="2" indent="-514350">
              <a:buFont typeface="+mj-lt"/>
              <a:buAutoNum type="arabicPeriod"/>
            </a:pPr>
            <a:r>
              <a:rPr lang="nl-BE" dirty="0"/>
              <a:t>Er is één onafhankelijke variabele: </a:t>
            </a:r>
            <a:r>
              <a:rPr lang="nl-BE" b="1" dirty="0"/>
              <a:t>oké</a:t>
            </a:r>
          </a:p>
          <a:p>
            <a:pPr marL="1821150" lvl="2" indent="-514350">
              <a:buFont typeface="+mj-lt"/>
              <a:buAutoNum type="arabicPeriod"/>
            </a:pPr>
            <a:r>
              <a:rPr lang="nl-BE" b="1" dirty="0"/>
              <a:t>Onafhankelijkheid</a:t>
            </a:r>
            <a:r>
              <a:rPr lang="nl-BE" dirty="0"/>
              <a:t>: de </a:t>
            </a:r>
            <a:r>
              <a:rPr lang="nl-BE" u="sng" dirty="0">
                <a:solidFill>
                  <a:srgbClr val="C00000"/>
                </a:solidFill>
              </a:rPr>
              <a:t>residuen</a:t>
            </a:r>
            <a:r>
              <a:rPr lang="nl-BE" dirty="0"/>
              <a:t> zijn niet gecorreleerd</a:t>
            </a:r>
          </a:p>
          <a:p>
            <a:pPr marL="2393550" lvl="3" indent="-514350"/>
            <a:r>
              <a:rPr lang="nl-BE" dirty="0"/>
              <a:t>Autocorrelatie mag niet voorkomen</a:t>
            </a:r>
          </a:p>
          <a:p>
            <a:pPr marL="1821150" lvl="2" indent="-514350">
              <a:buFont typeface="+mj-lt"/>
              <a:buAutoNum type="arabicPeriod"/>
            </a:pPr>
            <a:r>
              <a:rPr lang="nl-BE" b="1" dirty="0"/>
              <a:t>Lineariteit</a:t>
            </a:r>
            <a:r>
              <a:rPr lang="nl-BE" dirty="0"/>
              <a:t>: de </a:t>
            </a:r>
            <a:r>
              <a:rPr lang="nl-BE" dirty="0" err="1"/>
              <a:t>onafh</a:t>
            </a:r>
            <a:r>
              <a:rPr lang="nl-BE" dirty="0"/>
              <a:t>. variabele heeft lineair verband met de </a:t>
            </a:r>
            <a:r>
              <a:rPr lang="nl-BE" dirty="0" err="1"/>
              <a:t>afh</a:t>
            </a:r>
            <a:r>
              <a:rPr lang="nl-BE" dirty="0"/>
              <a:t>. variabele</a:t>
            </a:r>
          </a:p>
          <a:p>
            <a:pPr marL="1821150" lvl="2" indent="-514350">
              <a:buFont typeface="+mj-lt"/>
              <a:buAutoNum type="arabicPeriod"/>
            </a:pPr>
            <a:r>
              <a:rPr lang="nl-BE" b="1" dirty="0"/>
              <a:t>Normaliteit</a:t>
            </a:r>
            <a:r>
              <a:rPr lang="nl-BE" dirty="0"/>
              <a:t>: de </a:t>
            </a:r>
            <a:r>
              <a:rPr lang="nl-BE" u="sng" dirty="0">
                <a:solidFill>
                  <a:srgbClr val="C00000"/>
                </a:solidFill>
              </a:rPr>
              <a:t>residuen</a:t>
            </a:r>
            <a:r>
              <a:rPr lang="nl-BE" dirty="0"/>
              <a:t> zijn normaal verdeeld</a:t>
            </a:r>
          </a:p>
          <a:p>
            <a:pPr lvl="3"/>
            <a:r>
              <a:rPr lang="nl-BE" b="1" dirty="0">
                <a:solidFill>
                  <a:srgbClr val="C00000"/>
                </a:solidFill>
              </a:rPr>
              <a:t>CLS niet van toepassing!</a:t>
            </a:r>
          </a:p>
          <a:p>
            <a:pPr marL="1821150" lvl="2" indent="-514350">
              <a:buFont typeface="+mj-lt"/>
              <a:buAutoNum type="arabicPeriod"/>
            </a:pPr>
            <a:r>
              <a:rPr lang="nl-BE" b="1" dirty="0"/>
              <a:t>Homoscedasticiteit</a:t>
            </a:r>
            <a:r>
              <a:rPr lang="nl-BE" dirty="0"/>
              <a:t>: de </a:t>
            </a:r>
            <a:r>
              <a:rPr lang="nl-BE" u="sng" dirty="0">
                <a:solidFill>
                  <a:srgbClr val="C00000"/>
                </a:solidFill>
              </a:rPr>
              <a:t>residuen</a:t>
            </a:r>
            <a:r>
              <a:rPr lang="nl-BE" dirty="0"/>
              <a:t> hebben gelijke varianties</a:t>
            </a:r>
          </a:p>
          <a:p>
            <a:pPr marL="1821150" lvl="2" indent="-514350">
              <a:buFont typeface="+mj-lt"/>
              <a:buAutoNum type="arabicPeriod"/>
            </a:pPr>
            <a:r>
              <a:rPr lang="nl-BE" b="1" dirty="0"/>
              <a:t>Geen extreme uitschieters </a:t>
            </a:r>
            <a:r>
              <a:rPr lang="nl-BE" dirty="0"/>
              <a:t>onder de </a:t>
            </a:r>
            <a:r>
              <a:rPr lang="nl-BE" u="sng" dirty="0">
                <a:solidFill>
                  <a:srgbClr val="C00000"/>
                </a:solidFill>
              </a:rPr>
              <a:t>residuen</a:t>
            </a:r>
          </a:p>
          <a:p>
            <a:pPr marL="2393550" lvl="3" indent="-514350"/>
            <a:r>
              <a:rPr lang="nl-BE" dirty="0"/>
              <a:t>&lt; 3 standaardafwijkingen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29</a:t>
            </a:fld>
            <a:endParaRPr lang="en-GB" noProof="0" dirty="0"/>
          </a:p>
        </p:txBody>
      </p:sp>
    </p:spTree>
    <p:extLst>
      <p:ext uri="{BB962C8B-B14F-4D97-AF65-F5344CB8AC3E}">
        <p14:creationId xmlns:p14="http://schemas.microsoft.com/office/powerpoint/2010/main" val="123822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pPr marL="86400" indent="0">
              <a:buNone/>
            </a:pPr>
            <a:r>
              <a:rPr lang="nl-BE" b="1" u="sng" dirty="0"/>
              <a:t>HST 13: Lineaire regressieanalyse</a:t>
            </a:r>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3"/>
          <a:stretch>
            <a:fillRect/>
          </a:stretch>
        </p:blipFill>
        <p:spPr>
          <a:xfrm>
            <a:off x="10957603" y="1815758"/>
            <a:ext cx="4330719" cy="6856003"/>
          </a:xfrm>
          <a:prstGeom prst="rect">
            <a:avLst/>
          </a:prstGeom>
        </p:spPr>
      </p:pic>
    </p:spTree>
    <p:extLst>
      <p:ext uri="{BB962C8B-B14F-4D97-AF65-F5344CB8AC3E}">
        <p14:creationId xmlns:p14="http://schemas.microsoft.com/office/powerpoint/2010/main" val="2564584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40878"/>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De afhankelijke variabele = metrisch</a:t>
            </a:r>
            <a:r>
              <a:rPr lang="nl-BE" b="1" dirty="0"/>
              <a:t>: oké</a:t>
            </a:r>
          </a:p>
          <a:p>
            <a:pPr marL="1821150" lvl="2" indent="-514350">
              <a:buFont typeface="+mj-lt"/>
              <a:buAutoNum type="arabicPeriod"/>
            </a:pPr>
            <a:r>
              <a:rPr lang="nl-BE" dirty="0"/>
              <a:t>Er is één onafhankelijke variabele: </a:t>
            </a:r>
            <a:r>
              <a:rPr lang="nl-BE" b="1" dirty="0"/>
              <a:t>oké</a:t>
            </a:r>
          </a:p>
          <a:p>
            <a:pPr marL="1821150" lvl="2" indent="-514350">
              <a:buFont typeface="+mj-lt"/>
              <a:buAutoNum type="arabicPeriod"/>
            </a:pPr>
            <a:r>
              <a:rPr lang="nl-BE" b="1" dirty="0"/>
              <a:t>Onafhankelijkheid</a:t>
            </a:r>
            <a:r>
              <a:rPr lang="nl-BE" dirty="0"/>
              <a:t>: de </a:t>
            </a:r>
            <a:r>
              <a:rPr lang="nl-BE" u="sng" dirty="0">
                <a:solidFill>
                  <a:srgbClr val="C00000"/>
                </a:solidFill>
              </a:rPr>
              <a:t>residuen</a:t>
            </a:r>
            <a:r>
              <a:rPr lang="nl-BE" dirty="0"/>
              <a:t> zijn niet gecorreleerd</a:t>
            </a:r>
          </a:p>
          <a:p>
            <a:pPr marL="2393550" lvl="3" indent="-514350"/>
            <a:r>
              <a:rPr lang="nl-BE" dirty="0"/>
              <a:t>Autocorrelatie mag niet voorkomen</a:t>
            </a:r>
          </a:p>
          <a:p>
            <a:pPr marL="1821150" lvl="2" indent="-514350">
              <a:buFont typeface="+mj-lt"/>
              <a:buAutoNum type="arabicPeriod"/>
            </a:pPr>
            <a:r>
              <a:rPr lang="nl-BE" b="1" dirty="0"/>
              <a:t>Lineariteit</a:t>
            </a:r>
            <a:r>
              <a:rPr lang="nl-BE" dirty="0"/>
              <a:t>: de </a:t>
            </a:r>
            <a:r>
              <a:rPr lang="nl-BE" dirty="0" err="1"/>
              <a:t>onafh</a:t>
            </a:r>
            <a:r>
              <a:rPr lang="nl-BE" dirty="0"/>
              <a:t>. variabele heeft lineair verband met de </a:t>
            </a:r>
            <a:r>
              <a:rPr lang="nl-BE" dirty="0" err="1"/>
              <a:t>afh</a:t>
            </a:r>
            <a:r>
              <a:rPr lang="nl-BE" dirty="0"/>
              <a:t>. variabele</a:t>
            </a:r>
          </a:p>
          <a:p>
            <a:pPr marL="1821150" lvl="2" indent="-514350">
              <a:buFont typeface="+mj-lt"/>
              <a:buAutoNum type="arabicPeriod"/>
            </a:pPr>
            <a:r>
              <a:rPr lang="nl-BE" b="1" dirty="0"/>
              <a:t>Normaliteit</a:t>
            </a:r>
            <a:r>
              <a:rPr lang="nl-BE" dirty="0"/>
              <a:t>: de </a:t>
            </a:r>
            <a:r>
              <a:rPr lang="nl-BE" u="sng" dirty="0">
                <a:solidFill>
                  <a:srgbClr val="C00000"/>
                </a:solidFill>
              </a:rPr>
              <a:t>residuen</a:t>
            </a:r>
            <a:r>
              <a:rPr lang="nl-BE" dirty="0"/>
              <a:t> zijn normaal verdeeld</a:t>
            </a:r>
          </a:p>
          <a:p>
            <a:pPr lvl="3"/>
            <a:r>
              <a:rPr lang="nl-BE" b="1" dirty="0">
                <a:solidFill>
                  <a:srgbClr val="C00000"/>
                </a:solidFill>
              </a:rPr>
              <a:t>CLS niet van toepassing!</a:t>
            </a:r>
          </a:p>
          <a:p>
            <a:pPr marL="1821150" lvl="2" indent="-514350">
              <a:buFont typeface="+mj-lt"/>
              <a:buAutoNum type="arabicPeriod"/>
            </a:pPr>
            <a:r>
              <a:rPr lang="nl-BE" b="1" dirty="0"/>
              <a:t>Homoscedasticiteit</a:t>
            </a:r>
            <a:r>
              <a:rPr lang="nl-BE" dirty="0"/>
              <a:t>: de </a:t>
            </a:r>
            <a:r>
              <a:rPr lang="nl-BE" u="sng" dirty="0">
                <a:solidFill>
                  <a:srgbClr val="C00000"/>
                </a:solidFill>
              </a:rPr>
              <a:t>residuen</a:t>
            </a:r>
            <a:r>
              <a:rPr lang="nl-BE" dirty="0"/>
              <a:t> hebben gelijke varianties</a:t>
            </a:r>
          </a:p>
          <a:p>
            <a:pPr marL="1821150" lvl="2" indent="-514350">
              <a:buFont typeface="+mj-lt"/>
              <a:buAutoNum type="arabicPeriod"/>
            </a:pPr>
            <a:r>
              <a:rPr lang="nl-BE" b="1" dirty="0"/>
              <a:t>Geen extreme uitschieters </a:t>
            </a:r>
            <a:r>
              <a:rPr lang="nl-BE" dirty="0"/>
              <a:t>onder de </a:t>
            </a:r>
            <a:r>
              <a:rPr lang="nl-BE" u="sng" dirty="0">
                <a:solidFill>
                  <a:srgbClr val="C00000"/>
                </a:solidFill>
              </a:rPr>
              <a:t>residuen</a:t>
            </a:r>
          </a:p>
          <a:p>
            <a:pPr marL="2393550" lvl="3" indent="-514350"/>
            <a:r>
              <a:rPr lang="nl-BE" dirty="0"/>
              <a:t>&lt; 3 standaardafwijkingen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30</a:t>
            </a:fld>
            <a:endParaRPr lang="en-GB" noProof="0" dirty="0"/>
          </a:p>
        </p:txBody>
      </p:sp>
      <p:sp>
        <p:nvSpPr>
          <p:cNvPr id="2" name="Rechthoek 1">
            <a:extLst>
              <a:ext uri="{FF2B5EF4-FFF2-40B4-BE49-F238E27FC236}">
                <a16:creationId xmlns:a16="http://schemas.microsoft.com/office/drawing/2014/main" id="{7B132C5F-7F72-4774-87F8-9A22633B0BA5}"/>
              </a:ext>
            </a:extLst>
          </p:cNvPr>
          <p:cNvSpPr/>
          <p:nvPr/>
        </p:nvSpPr>
        <p:spPr>
          <a:xfrm>
            <a:off x="1426552" y="4045024"/>
            <a:ext cx="14627535" cy="4475747"/>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ijdelijke aanduiding voor inhoud 2">
            <a:extLst>
              <a:ext uri="{FF2B5EF4-FFF2-40B4-BE49-F238E27FC236}">
                <a16:creationId xmlns:a16="http://schemas.microsoft.com/office/drawing/2014/main" id="{3F5C86AE-4E96-40B7-9F59-751F547F3A4D}"/>
              </a:ext>
            </a:extLst>
          </p:cNvPr>
          <p:cNvSpPr txBox="1">
            <a:spLocks/>
          </p:cNvSpPr>
          <p:nvPr/>
        </p:nvSpPr>
        <p:spPr>
          <a:xfrm>
            <a:off x="9817441" y="3394031"/>
            <a:ext cx="6446389" cy="519289"/>
          </a:xfrm>
          <a:prstGeom prst="rect">
            <a:avLst/>
          </a:prstGeom>
        </p:spPr>
        <p:txBody>
          <a:bodyPr vert="horz" lIns="91440" tIns="45720" rIns="91440" bIns="45720" rtlCol="0">
            <a:normAutofit lnSpcReduction="10000"/>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err="1">
                <a:solidFill>
                  <a:srgbClr val="F08341"/>
                </a:solidFill>
              </a:rPr>
              <a:t>Adhv</a:t>
            </a:r>
            <a:r>
              <a:rPr lang="nl-BE" b="1" dirty="0">
                <a:solidFill>
                  <a:srgbClr val="F08341"/>
                </a:solidFill>
              </a:rPr>
              <a:t> residuenanalyse in SPSS</a:t>
            </a:r>
          </a:p>
        </p:txBody>
      </p:sp>
    </p:spTree>
    <p:extLst>
      <p:ext uri="{BB962C8B-B14F-4D97-AF65-F5344CB8AC3E}">
        <p14:creationId xmlns:p14="http://schemas.microsoft.com/office/powerpoint/2010/main" val="3776269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40878"/>
          </a:xfrm>
        </p:spPr>
        <p:txBody>
          <a:bodyPr>
            <a:normAutofit/>
          </a:bodyPr>
          <a:lstStyle/>
          <a:p>
            <a:r>
              <a:rPr lang="nl-BE" b="1" dirty="0"/>
              <a:t>Residuenanalyse</a:t>
            </a:r>
          </a:p>
          <a:p>
            <a:pPr lvl="1"/>
            <a:r>
              <a:rPr lang="nl-BE" dirty="0"/>
              <a:t>‘Gedrag’ van residuele termen bekijken</a:t>
            </a:r>
          </a:p>
          <a:p>
            <a:pPr lvl="1"/>
            <a:r>
              <a:rPr lang="nl-BE" dirty="0"/>
              <a:t>Residuen</a:t>
            </a:r>
            <a:br>
              <a:rPr lang="nl-BE" dirty="0"/>
            </a:br>
            <a:r>
              <a:rPr lang="nl-BE" dirty="0"/>
              <a:t>= </a:t>
            </a:r>
            <a:r>
              <a:rPr lang="nl-BE" dirty="0" err="1"/>
              <a:t>Y</a:t>
            </a:r>
            <a:r>
              <a:rPr lang="nl-BE" baseline="-25000" dirty="0" err="1"/>
              <a:t>werkelijk</a:t>
            </a:r>
            <a:r>
              <a:rPr lang="nl-BE" baseline="-25000" dirty="0"/>
              <a:t> </a:t>
            </a:r>
            <a:r>
              <a:rPr lang="nl-BE" dirty="0"/>
              <a:t>- </a:t>
            </a:r>
            <a:r>
              <a:rPr lang="nl-BE" dirty="0" err="1"/>
              <a:t>Y</a:t>
            </a:r>
            <a:r>
              <a:rPr lang="nl-BE" baseline="-25000" dirty="0" err="1"/>
              <a:t>voorspeld</a:t>
            </a:r>
            <a:endParaRPr lang="nl-BE" dirty="0"/>
          </a:p>
          <a:p>
            <a:pPr lvl="1"/>
            <a:r>
              <a:rPr lang="nl-BE" dirty="0"/>
              <a:t>Lineaire regressie werkt o.b.v. enkele assumpties over de residuen</a:t>
            </a:r>
          </a:p>
          <a:p>
            <a:r>
              <a:rPr lang="nl-BE" b="1" dirty="0">
                <a:solidFill>
                  <a:srgbClr val="C00000"/>
                </a:solidFill>
              </a:rPr>
              <a:t>Indien één van de assumpties niet oké:</a:t>
            </a:r>
          </a:p>
          <a:p>
            <a:pPr lvl="1"/>
            <a:r>
              <a:rPr lang="nl-BE" b="1" dirty="0">
                <a:solidFill>
                  <a:srgbClr val="C00000"/>
                </a:solidFill>
              </a:rPr>
              <a:t>Geen alternatieve analysemethode</a:t>
            </a:r>
          </a:p>
          <a:p>
            <a:pPr lvl="1"/>
            <a:r>
              <a:rPr lang="nl-BE" b="1" dirty="0">
                <a:solidFill>
                  <a:srgbClr val="C00000"/>
                </a:solidFill>
              </a:rPr>
              <a:t>Lineaire regressie beter niet uitvoeren!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31</a:t>
            </a:fld>
            <a:endParaRPr lang="en-GB" noProof="0" dirty="0"/>
          </a:p>
        </p:txBody>
      </p:sp>
    </p:spTree>
    <p:extLst>
      <p:ext uri="{BB962C8B-B14F-4D97-AF65-F5344CB8AC3E}">
        <p14:creationId xmlns:p14="http://schemas.microsoft.com/office/powerpoint/2010/main" val="227572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3CBF735C-0DBE-4490-8DF4-D4E8CEE2A467}"/>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0268405" y="4980567"/>
            <a:ext cx="7070270" cy="3978943"/>
          </a:xfr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8194001"/>
          </a:xfrm>
        </p:spPr>
        <p:txBody>
          <a:bodyPr>
            <a:normAutofit lnSpcReduction="10000"/>
          </a:bodyPr>
          <a:lstStyle/>
          <a:p>
            <a:pPr marL="86400" indent="0">
              <a:buNone/>
            </a:pPr>
            <a:r>
              <a:rPr lang="nl-BE" dirty="0"/>
              <a:t>In SPSS residuenanalyse uitvoeren:</a:t>
            </a:r>
          </a:p>
          <a:p>
            <a:r>
              <a:rPr lang="nl-BE" b="1" u="sng" dirty="0">
                <a:solidFill>
                  <a:srgbClr val="C00000"/>
                </a:solidFill>
              </a:rPr>
              <a:t>Onafhankelijkheid</a:t>
            </a:r>
            <a:r>
              <a:rPr lang="nl-BE" b="1" dirty="0">
                <a:solidFill>
                  <a:srgbClr val="C00000"/>
                </a:solidFill>
              </a:rPr>
              <a:t>: </a:t>
            </a:r>
          </a:p>
          <a:p>
            <a:pPr lvl="1"/>
            <a:r>
              <a:rPr lang="nl-BE" b="1" dirty="0" err="1"/>
              <a:t>Durbin</a:t>
            </a:r>
            <a:r>
              <a:rPr lang="nl-BE" b="1" dirty="0"/>
              <a:t>-Watson toets</a:t>
            </a:r>
            <a:endParaRPr lang="nl-BE" dirty="0"/>
          </a:p>
          <a:p>
            <a:pPr lvl="1"/>
            <a:r>
              <a:rPr lang="nl-BE" dirty="0"/>
              <a:t>DW moet ≈ 2 (1 &lt; DW &lt; 3)</a:t>
            </a:r>
          </a:p>
          <a:p>
            <a:pPr lvl="2"/>
            <a:r>
              <a:rPr lang="nl-BE" dirty="0"/>
              <a:t>Indien DW buiten [1, 3] = autocorrelatie, assumptie niet vervuld</a:t>
            </a:r>
          </a:p>
          <a:p>
            <a:r>
              <a:rPr lang="nl-BE" b="1" u="sng" dirty="0">
                <a:solidFill>
                  <a:srgbClr val="C00000"/>
                </a:solidFill>
              </a:rPr>
              <a:t>Lineariteit &amp; homoscedasticiteit</a:t>
            </a:r>
            <a:r>
              <a:rPr lang="nl-BE" b="1" dirty="0">
                <a:solidFill>
                  <a:srgbClr val="C00000"/>
                </a:solidFill>
              </a:rPr>
              <a:t>:</a:t>
            </a:r>
          </a:p>
          <a:p>
            <a:pPr lvl="1"/>
            <a:r>
              <a:rPr lang="nl-BE" b="1" dirty="0"/>
              <a:t>Scatterplot </a:t>
            </a:r>
            <a:r>
              <a:rPr lang="nl-BE" dirty="0"/>
              <a:t>met residuen en voorspelde y-waarden</a:t>
            </a:r>
            <a:endParaRPr lang="nl-BE" b="1" dirty="0"/>
          </a:p>
          <a:p>
            <a:r>
              <a:rPr lang="nl-BE" b="1" u="sng" dirty="0">
                <a:solidFill>
                  <a:srgbClr val="C00000"/>
                </a:solidFill>
              </a:rPr>
              <a:t>Normaliteit</a:t>
            </a:r>
            <a:r>
              <a:rPr lang="nl-BE" b="1" dirty="0">
                <a:solidFill>
                  <a:srgbClr val="C00000"/>
                </a:solidFill>
              </a:rPr>
              <a:t>: </a:t>
            </a:r>
          </a:p>
          <a:p>
            <a:pPr lvl="1"/>
            <a:r>
              <a:rPr lang="nl-BE" b="1" dirty="0"/>
              <a:t>Histogram </a:t>
            </a:r>
            <a:r>
              <a:rPr lang="nl-BE" dirty="0"/>
              <a:t>van gestandaardiseerde residuen</a:t>
            </a:r>
          </a:p>
          <a:p>
            <a:pPr lvl="1"/>
            <a:r>
              <a:rPr lang="nl-BE" dirty="0"/>
              <a:t>Indien niet oké: </a:t>
            </a:r>
            <a:r>
              <a:rPr lang="nl-BE" dirty="0" err="1"/>
              <a:t>z</a:t>
            </a:r>
            <a:r>
              <a:rPr lang="nl-BE" dirty="0"/>
              <a:t>-scores van scheefheid/</a:t>
            </a:r>
            <a:r>
              <a:rPr lang="nl-BE" dirty="0" err="1"/>
              <a:t>kurtosis</a:t>
            </a:r>
            <a:endParaRPr lang="nl-BE" dirty="0"/>
          </a:p>
          <a:p>
            <a:pPr marL="720000" lvl="1" indent="0">
              <a:buNone/>
            </a:pPr>
            <a:endParaRPr lang="nl-BE" dirty="0"/>
          </a:p>
          <a:p>
            <a:pPr lvl="1"/>
            <a:endParaRPr lang="nl-BE" dirty="0"/>
          </a:p>
          <a:p>
            <a:r>
              <a:rPr lang="nl-BE" b="1" u="sng" dirty="0">
                <a:solidFill>
                  <a:srgbClr val="C00000"/>
                </a:solidFill>
              </a:rPr>
              <a:t>Extreme residuele termen</a:t>
            </a:r>
            <a:r>
              <a:rPr lang="nl-BE" dirty="0"/>
              <a:t>: </a:t>
            </a:r>
            <a:r>
              <a:rPr lang="nl-BE" b="1" i="1" dirty="0" err="1"/>
              <a:t>Casewise</a:t>
            </a:r>
            <a:r>
              <a:rPr lang="nl-BE" b="1" i="1" dirty="0"/>
              <a:t> </a:t>
            </a:r>
            <a:r>
              <a:rPr lang="nl-BE" b="1" i="1" dirty="0" err="1"/>
              <a:t>Diagnostics</a:t>
            </a:r>
            <a:endParaRPr lang="nl-BE" b="1" i="1" dirty="0"/>
          </a:p>
          <a:p>
            <a:pPr lvl="1"/>
            <a:r>
              <a:rPr lang="nl-BE" dirty="0"/>
              <a:t>Indien case met gestandaardiseerd residu &gt; 3</a:t>
            </a:r>
          </a:p>
          <a:p>
            <a:pPr lvl="2"/>
            <a:r>
              <a:rPr lang="nl-BE" dirty="0"/>
              <a:t>Nagaan of je die case o.b.v. theoretische overwegingen kunt verwijderen</a:t>
            </a:r>
            <a:r>
              <a:rPr lang="nl-BE" b="1" dirty="0"/>
              <a:t> </a:t>
            </a:r>
          </a:p>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32</a:t>
            </a:fld>
            <a:endParaRPr lang="en-GB" noProof="0" dirty="0"/>
          </a:p>
        </p:txBody>
      </p:sp>
    </p:spTree>
    <p:extLst>
      <p:ext uri="{BB962C8B-B14F-4D97-AF65-F5344CB8AC3E}">
        <p14:creationId xmlns:p14="http://schemas.microsoft.com/office/powerpoint/2010/main" val="43670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lnSpcReduction="10000"/>
              </a:bodyPr>
              <a:lstStyle/>
              <a:p>
                <a:r>
                  <a:rPr lang="nl-BE" b="1" dirty="0"/>
                  <a:t>Stap 3. </a:t>
                </a:r>
                <a:r>
                  <a:rPr lang="nl-BE" dirty="0"/>
                  <a:t>Hypothesen formuleren</a:t>
                </a:r>
              </a:p>
              <a:p>
                <a:pPr lvl="1"/>
                <a:r>
                  <a:rPr lang="nl-BE" dirty="0">
                    <a:solidFill>
                      <a:srgbClr val="C00000"/>
                    </a:solidFill>
                  </a:rPr>
                  <a:t>Bij regressie twee types toetsen</a:t>
                </a:r>
                <a:r>
                  <a:rPr lang="nl-BE" dirty="0"/>
                  <a:t>:</a:t>
                </a:r>
              </a:p>
              <a:p>
                <a:pPr lvl="2"/>
                <a:r>
                  <a:rPr lang="nl-BE" dirty="0"/>
                  <a:t>F-toets voor het ganse model</a:t>
                </a:r>
              </a:p>
              <a:p>
                <a:pPr lvl="2"/>
                <a:r>
                  <a:rPr lang="nl-BE" dirty="0"/>
                  <a:t>t-toets voor effect van elke predictor apart</a:t>
                </a:r>
              </a:p>
              <a:p>
                <a:pPr lvl="2"/>
                <a:r>
                  <a:rPr lang="nl-BE" u="sng" dirty="0"/>
                  <a:t>Maar bij enkelvoudige</a:t>
                </a:r>
                <a:r>
                  <a:rPr lang="nl-BE" dirty="0"/>
                  <a:t>: één predictor, dus eigenlijk dezelfde hypothesen</a:t>
                </a:r>
              </a:p>
              <a:p>
                <a:endParaRPr lang="nl-BE" dirty="0"/>
              </a:p>
              <a:p>
                <a:pPr marL="720000" lvl="1" indent="0">
                  <a:buNone/>
                </a:pPr>
                <a:r>
                  <a:rPr lang="nl-BE" b="1" dirty="0"/>
                  <a:t>	H</a:t>
                </a:r>
                <a:r>
                  <a:rPr lang="nl-BE" b="1" baseline="-25000" dirty="0"/>
                  <a:t>0</a:t>
                </a:r>
                <a:r>
                  <a:rPr lang="nl-BE" b="1" dirty="0"/>
                  <a:t>:	</a:t>
                </a:r>
                <a:r>
                  <a:rPr lang="nl-BE" i="1" dirty="0"/>
                  <a:t>Er is geen effect van leeftijd op eenzaamheid: de verklaringskracht van leeftijd</a:t>
                </a:r>
                <a:br>
                  <a:rPr lang="nl-BE" i="1" dirty="0"/>
                </a:br>
                <a:r>
                  <a:rPr lang="nl-BE" i="1" dirty="0"/>
                  <a:t>			is gelijk aan nul.</a:t>
                </a:r>
                <a:br>
                  <a:rPr lang="nl-BE" i="1" dirty="0"/>
                </a:br>
                <a:endParaRPr lang="nl-BE" b="1" dirty="0"/>
              </a:p>
              <a:p>
                <a:pPr marL="720000" lvl="1" indent="0">
                  <a:buNone/>
                </a:pPr>
                <a:r>
                  <a:rPr lang="nl-BE" b="1" dirty="0"/>
                  <a:t>	H</a:t>
                </a:r>
                <a:r>
                  <a:rPr lang="nl-BE" b="1" baseline="-25000" dirty="0"/>
                  <a:t>A</a:t>
                </a:r>
                <a:r>
                  <a:rPr lang="nl-BE" b="1" dirty="0"/>
                  <a:t>:	</a:t>
                </a:r>
                <a:r>
                  <a:rPr lang="nl-BE" i="1" dirty="0"/>
                  <a:t>Er is wel een effect van leeftijd op eenzaamheid: de verklaringskracht van leeftijd</a:t>
                </a:r>
                <a:br>
                  <a:rPr lang="nl-BE" i="1" dirty="0"/>
                </a:br>
                <a:r>
                  <a:rPr lang="nl-BE" i="1" dirty="0"/>
                  <a:t>			is groter of kleiner dan nul. </a:t>
                </a:r>
              </a:p>
              <a:p>
                <a:pPr marL="720000" lvl="1" indent="0">
                  <a:buNone/>
                </a:pP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2020 (&gt;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2"/>
                <a:stretch>
                  <a:fillRect l="-145" t="-845"/>
                </a:stretch>
              </a:blipFill>
            </p:spPr>
            <p:txBody>
              <a:bodyPr/>
              <a:lstStyle/>
              <a:p>
                <a:r>
                  <a:rPr lang="nl-NL">
                    <a:noFill/>
                  </a:rPr>
                  <a:t> </a:t>
                </a:r>
              </a:p>
            </p:txBody>
          </p:sp>
        </mc:Fallback>
      </mc:AlternateContent>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33</a:t>
            </a:fld>
            <a:endParaRPr lang="en-GB" noProof="0" dirty="0"/>
          </a:p>
        </p:txBody>
      </p:sp>
    </p:spTree>
    <p:extLst>
      <p:ext uri="{BB962C8B-B14F-4D97-AF65-F5344CB8AC3E}">
        <p14:creationId xmlns:p14="http://schemas.microsoft.com/office/powerpoint/2010/main" val="126795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F-waarde en t-waarde</a:t>
            </a:r>
          </a:p>
          <a:p>
            <a:pPr lvl="2"/>
            <a:r>
              <a:rPr lang="nl-BE" dirty="0"/>
              <a:t>Bij enkelvoudige regressie hebben die dezelfde p-waarde</a:t>
            </a:r>
          </a:p>
          <a:p>
            <a:pPr lvl="1"/>
            <a:r>
              <a:rPr lang="nl-BE" dirty="0"/>
              <a:t>Maat van effectgrootte:</a:t>
            </a:r>
          </a:p>
          <a:p>
            <a:pPr lvl="2"/>
            <a:r>
              <a:rPr lang="nl-BE" b="1" dirty="0"/>
              <a:t>R</a:t>
            </a:r>
            <a:r>
              <a:rPr lang="nl-BE" b="1" baseline="30000" dirty="0"/>
              <a:t>2 </a:t>
            </a:r>
            <a:r>
              <a:rPr lang="nl-BE" b="1" dirty="0"/>
              <a:t>en b</a:t>
            </a:r>
            <a:r>
              <a:rPr lang="nl-BE" b="1" baseline="-25000" dirty="0"/>
              <a:t>i</a:t>
            </a:r>
            <a:r>
              <a:rPr lang="nl-BE" b="1" dirty="0"/>
              <a:t> zelf</a:t>
            </a:r>
            <a:endParaRPr lang="nl-BE" b="1" baseline="30000" dirty="0"/>
          </a:p>
          <a:p>
            <a:pPr lvl="2"/>
            <a:endParaRPr lang="nl-BE" dirty="0"/>
          </a:p>
          <a:p>
            <a:pPr lvl="1"/>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34</a:t>
            </a:fld>
            <a:endParaRPr lang="en-GB" noProof="0" dirty="0"/>
          </a:p>
        </p:txBody>
      </p:sp>
    </p:spTree>
    <p:extLst>
      <p:ext uri="{BB962C8B-B14F-4D97-AF65-F5344CB8AC3E}">
        <p14:creationId xmlns:p14="http://schemas.microsoft.com/office/powerpoint/2010/main" val="2348170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C5C103D-E47F-4B28-8EAF-2B38061AF94B}"/>
              </a:ext>
            </a:extLst>
          </p:cNvPr>
          <p:cNvPicPr>
            <a:picLocks noChangeAspect="1"/>
          </p:cNvPicPr>
          <p:nvPr/>
        </p:nvPicPr>
        <p:blipFill>
          <a:blip r:embed="rId2"/>
          <a:stretch>
            <a:fillRect/>
          </a:stretch>
        </p:blipFill>
        <p:spPr>
          <a:xfrm>
            <a:off x="6809835" y="2806598"/>
            <a:ext cx="6309500" cy="5184238"/>
          </a:xfrm>
          <a:prstGeom prst="rect">
            <a:avLst/>
          </a:prstGeom>
        </p:spPr>
      </p:pic>
      <p:pic>
        <p:nvPicPr>
          <p:cNvPr id="7" name="Afbeelding 6">
            <a:extLst>
              <a:ext uri="{FF2B5EF4-FFF2-40B4-BE49-F238E27FC236}">
                <a16:creationId xmlns:a16="http://schemas.microsoft.com/office/drawing/2014/main" id="{404D26B7-6578-4989-B97F-E6C6307FCEC9}"/>
              </a:ext>
            </a:extLst>
          </p:cNvPr>
          <p:cNvPicPr>
            <a:picLocks noChangeAspect="1"/>
          </p:cNvPicPr>
          <p:nvPr/>
        </p:nvPicPr>
        <p:blipFill>
          <a:blip r:embed="rId3"/>
          <a:stretch>
            <a:fillRect/>
          </a:stretch>
        </p:blipFill>
        <p:spPr>
          <a:xfrm>
            <a:off x="12094855" y="5342900"/>
            <a:ext cx="4737324" cy="4289080"/>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318" y="3056854"/>
            <a:ext cx="5657535" cy="581594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Enkelvoudige lineaire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547199" y="6509871"/>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8454715" y="4047342"/>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7914651" y="3826443"/>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2875466" y="3114776"/>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35</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3880881" y="6047957"/>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grpSp>
        <p:nvGrpSpPr>
          <p:cNvPr id="34" name="Groep 33">
            <a:extLst>
              <a:ext uri="{FF2B5EF4-FFF2-40B4-BE49-F238E27FC236}">
                <a16:creationId xmlns:a16="http://schemas.microsoft.com/office/drawing/2014/main" id="{D0EEAA10-5DC1-40E2-85C0-1409FF8935F0}"/>
              </a:ext>
            </a:extLst>
          </p:cNvPr>
          <p:cNvGrpSpPr/>
          <p:nvPr/>
        </p:nvGrpSpPr>
        <p:grpSpPr>
          <a:xfrm>
            <a:off x="13916079" y="7611291"/>
            <a:ext cx="1094875" cy="511615"/>
            <a:chOff x="11574378" y="2683042"/>
            <a:chExt cx="1094875" cy="511615"/>
          </a:xfrm>
        </p:grpSpPr>
        <p:sp>
          <p:nvSpPr>
            <p:cNvPr id="35" name="Ovaal 34">
              <a:extLst>
                <a:ext uri="{FF2B5EF4-FFF2-40B4-BE49-F238E27FC236}">
                  <a16:creationId xmlns:a16="http://schemas.microsoft.com/office/drawing/2014/main" id="{F4B7E09D-F76E-4089-9FE9-5DDE8917DAC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A9DC2DD8-6560-434D-B94E-4009C6A5AEF8}"/>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37" name="Groep 36">
            <a:extLst>
              <a:ext uri="{FF2B5EF4-FFF2-40B4-BE49-F238E27FC236}">
                <a16:creationId xmlns:a16="http://schemas.microsoft.com/office/drawing/2014/main" id="{7239A8AA-B6BD-49FF-9594-798708A97E6B}"/>
              </a:ext>
            </a:extLst>
          </p:cNvPr>
          <p:cNvGrpSpPr/>
          <p:nvPr/>
        </p:nvGrpSpPr>
        <p:grpSpPr>
          <a:xfrm>
            <a:off x="12875466" y="3583479"/>
            <a:ext cx="1094875" cy="511615"/>
            <a:chOff x="11574378" y="2683042"/>
            <a:chExt cx="1094875" cy="511615"/>
          </a:xfrm>
        </p:grpSpPr>
        <p:sp>
          <p:nvSpPr>
            <p:cNvPr id="38" name="Ovaal 37">
              <a:extLst>
                <a:ext uri="{FF2B5EF4-FFF2-40B4-BE49-F238E27FC236}">
                  <a16:creationId xmlns:a16="http://schemas.microsoft.com/office/drawing/2014/main" id="{05C90C61-8E25-41DD-90EF-E630548903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C3A46754-4415-4C8E-94C2-D9E8AAF3350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cxnSp>
        <p:nvCxnSpPr>
          <p:cNvPr id="43" name="Rechte verbindingslijn met pijl 18">
            <a:extLst>
              <a:ext uri="{FF2B5EF4-FFF2-40B4-BE49-F238E27FC236}">
                <a16:creationId xmlns:a16="http://schemas.microsoft.com/office/drawing/2014/main" id="{926B26BB-18BB-4E85-B245-A5C61FEDCE49}"/>
              </a:ext>
            </a:extLst>
          </p:cNvPr>
          <p:cNvCxnSpPr>
            <a:cxnSpLocks/>
          </p:cNvCxnSpPr>
          <p:nvPr/>
        </p:nvCxnSpPr>
        <p:spPr>
          <a:xfrm>
            <a:off x="7914651" y="4380891"/>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Groep 43">
            <a:extLst>
              <a:ext uri="{FF2B5EF4-FFF2-40B4-BE49-F238E27FC236}">
                <a16:creationId xmlns:a16="http://schemas.microsoft.com/office/drawing/2014/main" id="{D39E7CC2-51B6-4CF4-B285-7DD4225A984E}"/>
              </a:ext>
            </a:extLst>
          </p:cNvPr>
          <p:cNvGrpSpPr/>
          <p:nvPr/>
        </p:nvGrpSpPr>
        <p:grpSpPr>
          <a:xfrm>
            <a:off x="12798039" y="9063415"/>
            <a:ext cx="1094875" cy="511615"/>
            <a:chOff x="11574378" y="2683042"/>
            <a:chExt cx="1094875" cy="511615"/>
          </a:xfrm>
        </p:grpSpPr>
        <p:sp>
          <p:nvSpPr>
            <p:cNvPr id="45" name="Ovaal 44">
              <a:extLst>
                <a:ext uri="{FF2B5EF4-FFF2-40B4-BE49-F238E27FC236}">
                  <a16:creationId xmlns:a16="http://schemas.microsoft.com/office/drawing/2014/main" id="{47552520-00BD-426B-89D8-6EB5AB50C3A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Tekstvak 45">
              <a:extLst>
                <a:ext uri="{FF2B5EF4-FFF2-40B4-BE49-F238E27FC236}">
                  <a16:creationId xmlns:a16="http://schemas.microsoft.com/office/drawing/2014/main" id="{3D97A25C-831E-449E-8B7A-5712DAA36FEB}"/>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spTree>
    <p:extLst>
      <p:ext uri="{BB962C8B-B14F-4D97-AF65-F5344CB8AC3E}">
        <p14:creationId xmlns:p14="http://schemas.microsoft.com/office/powerpoint/2010/main" val="87977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F5AB5F-8A5E-4B9E-B214-D7E945CEFC4B}"/>
              </a:ext>
            </a:extLst>
          </p:cNvPr>
          <p:cNvPicPr>
            <a:picLocks noChangeAspect="1"/>
          </p:cNvPicPr>
          <p:nvPr/>
        </p:nvPicPr>
        <p:blipFill>
          <a:blip r:embed="rId3"/>
          <a:stretch>
            <a:fillRect/>
          </a:stretch>
        </p:blipFill>
        <p:spPr>
          <a:xfrm>
            <a:off x="1446549" y="3301163"/>
            <a:ext cx="6299384" cy="4936788"/>
          </a:xfrm>
          <a:prstGeom prst="rect">
            <a:avLst/>
          </a:prstGeom>
        </p:spPr>
      </p:pic>
      <p:pic>
        <p:nvPicPr>
          <p:cNvPr id="3" name="Afbeelding 2">
            <a:extLst>
              <a:ext uri="{FF2B5EF4-FFF2-40B4-BE49-F238E27FC236}">
                <a16:creationId xmlns:a16="http://schemas.microsoft.com/office/drawing/2014/main" id="{8C5C103D-E47F-4B28-8EAF-2B38061AF94B}"/>
              </a:ext>
            </a:extLst>
          </p:cNvPr>
          <p:cNvPicPr>
            <a:picLocks noChangeAspect="1"/>
          </p:cNvPicPr>
          <p:nvPr/>
        </p:nvPicPr>
        <p:blipFill>
          <a:blip r:embed="rId4"/>
          <a:stretch>
            <a:fillRect/>
          </a:stretch>
        </p:blipFill>
        <p:spPr>
          <a:xfrm>
            <a:off x="9090823" y="2430194"/>
            <a:ext cx="7173007" cy="589374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Enkelvoudige lineaire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36</a:t>
            </a:fld>
            <a:endParaRPr lang="en-GB" noProof="0" dirty="0"/>
          </a:p>
        </p:txBody>
      </p:sp>
      <p:grpSp>
        <p:nvGrpSpPr>
          <p:cNvPr id="26" name="Groep 25">
            <a:extLst>
              <a:ext uri="{FF2B5EF4-FFF2-40B4-BE49-F238E27FC236}">
                <a16:creationId xmlns:a16="http://schemas.microsoft.com/office/drawing/2014/main" id="{9D5645BC-CD74-4587-95BD-3153464CB681}"/>
              </a:ext>
            </a:extLst>
          </p:cNvPr>
          <p:cNvGrpSpPr/>
          <p:nvPr/>
        </p:nvGrpSpPr>
        <p:grpSpPr>
          <a:xfrm>
            <a:off x="3130641" y="6601399"/>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grpSp>
        <p:nvGrpSpPr>
          <p:cNvPr id="40" name="Groep 39">
            <a:extLst>
              <a:ext uri="{FF2B5EF4-FFF2-40B4-BE49-F238E27FC236}">
                <a16:creationId xmlns:a16="http://schemas.microsoft.com/office/drawing/2014/main" id="{DF39A32B-A882-4AED-8617-0431572FBF60}"/>
              </a:ext>
            </a:extLst>
          </p:cNvPr>
          <p:cNvGrpSpPr/>
          <p:nvPr/>
        </p:nvGrpSpPr>
        <p:grpSpPr>
          <a:xfrm>
            <a:off x="3124625" y="4353127"/>
            <a:ext cx="1094875" cy="511615"/>
            <a:chOff x="11574378" y="2683042"/>
            <a:chExt cx="1094875" cy="511615"/>
          </a:xfrm>
        </p:grpSpPr>
        <p:sp>
          <p:nvSpPr>
            <p:cNvPr id="41" name="Ovaal 40">
              <a:extLst>
                <a:ext uri="{FF2B5EF4-FFF2-40B4-BE49-F238E27FC236}">
                  <a16:creationId xmlns:a16="http://schemas.microsoft.com/office/drawing/2014/main" id="{71A0584F-AEE1-4E74-B50C-72249D86FA5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Tekstvak 41">
              <a:extLst>
                <a:ext uri="{FF2B5EF4-FFF2-40B4-BE49-F238E27FC236}">
                  <a16:creationId xmlns:a16="http://schemas.microsoft.com/office/drawing/2014/main" id="{6D7D66D7-B6E2-486F-99FB-5636C6DAD7C1}"/>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grpSp>
        <p:nvGrpSpPr>
          <p:cNvPr id="47" name="Groep 46">
            <a:extLst>
              <a:ext uri="{FF2B5EF4-FFF2-40B4-BE49-F238E27FC236}">
                <a16:creationId xmlns:a16="http://schemas.microsoft.com/office/drawing/2014/main" id="{C43B86C5-44BA-41C6-9600-C412CA9494D1}"/>
              </a:ext>
            </a:extLst>
          </p:cNvPr>
          <p:cNvGrpSpPr/>
          <p:nvPr/>
        </p:nvGrpSpPr>
        <p:grpSpPr>
          <a:xfrm>
            <a:off x="3618699" y="7975824"/>
            <a:ext cx="1082842" cy="422488"/>
            <a:chOff x="11539061" y="2748081"/>
            <a:chExt cx="1082842" cy="422488"/>
          </a:xfrm>
        </p:grpSpPr>
        <p:sp>
          <p:nvSpPr>
            <p:cNvPr id="48" name="Ovaal 47">
              <a:extLst>
                <a:ext uri="{FF2B5EF4-FFF2-40B4-BE49-F238E27FC236}">
                  <a16:creationId xmlns:a16="http://schemas.microsoft.com/office/drawing/2014/main" id="{8225A5FD-9176-4F4E-BE16-C40ECFBB237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Tekstvak 48">
              <a:extLst>
                <a:ext uri="{FF2B5EF4-FFF2-40B4-BE49-F238E27FC236}">
                  <a16:creationId xmlns:a16="http://schemas.microsoft.com/office/drawing/2014/main" id="{E454793B-9D6A-455E-A6C8-E6BFB2B1505E}"/>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endParaRPr lang="nl-BE" sz="2500" dirty="0">
                <a:solidFill>
                  <a:srgbClr val="003366"/>
                </a:solidFill>
                <a:latin typeface="Verdana" panose="020B0604030504040204" pitchFamily="34" charset="0"/>
                <a:ea typeface="Verdana" panose="020B0604030504040204" pitchFamily="34" charset="0"/>
              </a:endParaRPr>
            </a:p>
          </p:txBody>
        </p:sp>
      </p:grpSp>
      <p:cxnSp>
        <p:nvCxnSpPr>
          <p:cNvPr id="50" name="Rechte verbindingslijn met pijl 18">
            <a:extLst>
              <a:ext uri="{FF2B5EF4-FFF2-40B4-BE49-F238E27FC236}">
                <a16:creationId xmlns:a16="http://schemas.microsoft.com/office/drawing/2014/main" id="{76897708-74A4-4B42-8445-EA2B563CAC83}"/>
              </a:ext>
            </a:extLst>
          </p:cNvPr>
          <p:cNvCxnSpPr>
            <a:cxnSpLocks/>
          </p:cNvCxnSpPr>
          <p:nvPr/>
        </p:nvCxnSpPr>
        <p:spPr>
          <a:xfrm>
            <a:off x="2584561" y="4825027"/>
            <a:ext cx="1646972" cy="366969"/>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met pijl 18">
            <a:extLst>
              <a:ext uri="{FF2B5EF4-FFF2-40B4-BE49-F238E27FC236}">
                <a16:creationId xmlns:a16="http://schemas.microsoft.com/office/drawing/2014/main" id="{19DFE526-D202-48EC-8192-33FD703C3370}"/>
              </a:ext>
            </a:extLst>
          </p:cNvPr>
          <p:cNvCxnSpPr>
            <a:cxnSpLocks/>
          </p:cNvCxnSpPr>
          <p:nvPr/>
        </p:nvCxnSpPr>
        <p:spPr>
          <a:xfrm>
            <a:off x="2548566" y="4403558"/>
            <a:ext cx="1670934" cy="158452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48EFEEF9-1309-4C23-8D86-ADCC772163FB}"/>
              </a:ext>
            </a:extLst>
          </p:cNvPr>
          <p:cNvGrpSpPr/>
          <p:nvPr/>
        </p:nvGrpSpPr>
        <p:grpSpPr>
          <a:xfrm>
            <a:off x="11322910" y="8026707"/>
            <a:ext cx="1082842" cy="422488"/>
            <a:chOff x="11539061" y="2748081"/>
            <a:chExt cx="1082842" cy="422488"/>
          </a:xfrm>
        </p:grpSpPr>
        <p:sp>
          <p:nvSpPr>
            <p:cNvPr id="53" name="Ovaal 52">
              <a:extLst>
                <a:ext uri="{FF2B5EF4-FFF2-40B4-BE49-F238E27FC236}">
                  <a16:creationId xmlns:a16="http://schemas.microsoft.com/office/drawing/2014/main" id="{37D2E5B2-363B-48A9-8523-DEF7E50402E9}"/>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54A54EC0-2616-466D-9EF7-C390753FD60F}"/>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endParaRPr lang="nl-BE" sz="2500" dirty="0">
                <a:solidFill>
                  <a:srgbClr val="003366"/>
                </a:solidFill>
                <a:latin typeface="Verdana" panose="020B0604030504040204" pitchFamily="34" charset="0"/>
                <a:ea typeface="Verdana" panose="020B0604030504040204" pitchFamily="34" charset="0"/>
              </a:endParaRPr>
            </a:p>
          </p:txBody>
        </p:sp>
      </p:grpSp>
      <p:sp>
        <p:nvSpPr>
          <p:cNvPr id="2" name="Ovaal 1">
            <a:extLst>
              <a:ext uri="{FF2B5EF4-FFF2-40B4-BE49-F238E27FC236}">
                <a16:creationId xmlns:a16="http://schemas.microsoft.com/office/drawing/2014/main" id="{2045CA73-B96A-4ACF-13E8-1E2566F7027D}"/>
              </a:ext>
            </a:extLst>
          </p:cNvPr>
          <p:cNvSpPr/>
          <p:nvPr/>
        </p:nvSpPr>
        <p:spPr>
          <a:xfrm>
            <a:off x="1620735" y="2937016"/>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C05CB2BB-0A03-20A9-05FD-34F27448A404}"/>
              </a:ext>
            </a:extLst>
          </p:cNvPr>
          <p:cNvSpPr/>
          <p:nvPr/>
        </p:nvSpPr>
        <p:spPr>
          <a:xfrm>
            <a:off x="3912666" y="4748020"/>
            <a:ext cx="3024162" cy="169301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FC203343-7C6A-E257-AB5D-E562B3919B28}"/>
              </a:ext>
            </a:extLst>
          </p:cNvPr>
          <p:cNvSpPr/>
          <p:nvPr/>
        </p:nvSpPr>
        <p:spPr>
          <a:xfrm>
            <a:off x="1440890" y="6143079"/>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3044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Enkelvoudige lineaire regressie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37</a:t>
            </a:fld>
            <a:endParaRPr lang="en-GB" noProof="0" dirty="0"/>
          </a:p>
        </p:txBody>
      </p:sp>
      <p:pic>
        <p:nvPicPr>
          <p:cNvPr id="2" name="Afbeelding 1">
            <a:extLst>
              <a:ext uri="{FF2B5EF4-FFF2-40B4-BE49-F238E27FC236}">
                <a16:creationId xmlns:a16="http://schemas.microsoft.com/office/drawing/2014/main" id="{5C0612A8-AB71-4946-AE3E-BC279F67D056}"/>
              </a:ext>
            </a:extLst>
          </p:cNvPr>
          <p:cNvPicPr>
            <a:picLocks noChangeAspect="1"/>
          </p:cNvPicPr>
          <p:nvPr/>
        </p:nvPicPr>
        <p:blipFill>
          <a:blip r:embed="rId2"/>
          <a:stretch>
            <a:fillRect/>
          </a:stretch>
        </p:blipFill>
        <p:spPr>
          <a:xfrm>
            <a:off x="1436427" y="3031267"/>
            <a:ext cx="6115904" cy="4906060"/>
          </a:xfrm>
          <a:prstGeom prst="rect">
            <a:avLst/>
          </a:prstGeom>
        </p:spPr>
      </p:pic>
      <p:pic>
        <p:nvPicPr>
          <p:cNvPr id="3" name="Afbeelding 2">
            <a:extLst>
              <a:ext uri="{FF2B5EF4-FFF2-40B4-BE49-F238E27FC236}">
                <a16:creationId xmlns:a16="http://schemas.microsoft.com/office/drawing/2014/main" id="{9771D4FC-D5C0-4F91-B0E5-E19D95A2E609}"/>
              </a:ext>
            </a:extLst>
          </p:cNvPr>
          <p:cNvPicPr>
            <a:picLocks noChangeAspect="1"/>
          </p:cNvPicPr>
          <p:nvPr/>
        </p:nvPicPr>
        <p:blipFill>
          <a:blip r:embed="rId3"/>
          <a:stretch>
            <a:fillRect/>
          </a:stretch>
        </p:blipFill>
        <p:spPr>
          <a:xfrm>
            <a:off x="8910623" y="2764566"/>
            <a:ext cx="5982554" cy="1815515"/>
          </a:xfrm>
          <a:prstGeom prst="rect">
            <a:avLst/>
          </a:prstGeom>
        </p:spPr>
      </p:pic>
      <p:pic>
        <p:nvPicPr>
          <p:cNvPr id="8" name="Afbeelding 7">
            <a:extLst>
              <a:ext uri="{FF2B5EF4-FFF2-40B4-BE49-F238E27FC236}">
                <a16:creationId xmlns:a16="http://schemas.microsoft.com/office/drawing/2014/main" id="{D78785FB-A7E6-4AD7-9AC9-77A7B234E1E8}"/>
              </a:ext>
            </a:extLst>
          </p:cNvPr>
          <p:cNvPicPr>
            <a:picLocks noChangeAspect="1"/>
          </p:cNvPicPr>
          <p:nvPr/>
        </p:nvPicPr>
        <p:blipFill>
          <a:blip r:embed="rId4"/>
          <a:stretch>
            <a:fillRect/>
          </a:stretch>
        </p:blipFill>
        <p:spPr>
          <a:xfrm>
            <a:off x="8910623" y="5073810"/>
            <a:ext cx="6840245" cy="3324231"/>
          </a:xfrm>
          <a:prstGeom prst="rect">
            <a:avLst/>
          </a:prstGeom>
        </p:spPr>
      </p:pic>
      <p:sp>
        <p:nvSpPr>
          <p:cNvPr id="4" name="Ovaal 3">
            <a:extLst>
              <a:ext uri="{FF2B5EF4-FFF2-40B4-BE49-F238E27FC236}">
                <a16:creationId xmlns:a16="http://schemas.microsoft.com/office/drawing/2014/main" id="{73BC315C-7A88-D50F-2458-1FA0ED955980}"/>
              </a:ext>
            </a:extLst>
          </p:cNvPr>
          <p:cNvSpPr/>
          <p:nvPr/>
        </p:nvSpPr>
        <p:spPr>
          <a:xfrm>
            <a:off x="13140070" y="5853637"/>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7084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23EB5E4-8B9B-4483-8889-5AE92319B084}"/>
              </a:ext>
            </a:extLst>
          </p:cNvPr>
          <p:cNvPicPr>
            <a:picLocks noChangeAspect="1"/>
          </p:cNvPicPr>
          <p:nvPr/>
        </p:nvPicPr>
        <p:blipFill>
          <a:blip r:embed="rId2"/>
          <a:stretch>
            <a:fillRect/>
          </a:stretch>
        </p:blipFill>
        <p:spPr>
          <a:xfrm>
            <a:off x="6977409" y="3994484"/>
            <a:ext cx="9766287" cy="575901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Scatterplot</a:t>
            </a:r>
            <a:r>
              <a:rPr lang="nl-BE" dirty="0"/>
              <a:t> met regressielijn </a:t>
            </a:r>
            <a:br>
              <a:rPr lang="nl-BE" dirty="0"/>
            </a:br>
            <a:r>
              <a:rPr lang="nl-BE" dirty="0"/>
              <a:t>= horizontale lijn in midden (bij e = 0)</a:t>
            </a:r>
          </a:p>
          <a:p>
            <a:pPr lvl="1"/>
            <a:r>
              <a:rPr lang="nl-BE" dirty="0"/>
              <a:t>Y-as: gestandaardiseerde residuen (e)</a:t>
            </a:r>
          </a:p>
          <a:p>
            <a:pPr lvl="1"/>
            <a:r>
              <a:rPr lang="nl-BE" dirty="0"/>
              <a:t>X-as: gestandaardiseerde voorspelde waarden</a:t>
            </a:r>
          </a:p>
          <a:p>
            <a:endParaRPr lang="nl-BE" dirty="0"/>
          </a:p>
          <a:p>
            <a:pPr lvl="1"/>
            <a:r>
              <a:rPr lang="nl-BE" dirty="0"/>
              <a:t>Geen non-lineair verband</a:t>
            </a:r>
          </a:p>
          <a:p>
            <a:pPr lvl="2"/>
            <a:r>
              <a:rPr lang="nl-BE" u="sng" dirty="0">
                <a:solidFill>
                  <a:srgbClr val="C00000"/>
                </a:solidFill>
              </a:rPr>
              <a:t>Lineariteit</a:t>
            </a:r>
            <a:r>
              <a:rPr lang="nl-BE" dirty="0"/>
              <a:t>: </a:t>
            </a:r>
            <a:r>
              <a:rPr lang="nl-BE" b="1" dirty="0"/>
              <a:t>oké</a:t>
            </a:r>
          </a:p>
          <a:p>
            <a:pPr lvl="1"/>
            <a:endParaRPr lang="nl-BE" b="1" dirty="0"/>
          </a:p>
          <a:p>
            <a:pPr lvl="1"/>
            <a:r>
              <a:rPr lang="nl-BE" dirty="0"/>
              <a:t>Puntenwolk: ovaal/rechthoek</a:t>
            </a:r>
            <a:br>
              <a:rPr lang="nl-BE" dirty="0"/>
            </a:br>
            <a:r>
              <a:rPr lang="nl-BE" dirty="0"/>
              <a:t>rond regressielijn</a:t>
            </a:r>
          </a:p>
          <a:p>
            <a:pPr lvl="2"/>
            <a:r>
              <a:rPr lang="nl-BE" u="sng" dirty="0">
                <a:solidFill>
                  <a:srgbClr val="C00000"/>
                </a:solidFill>
              </a:rPr>
              <a:t>Homoscedasticiteit</a:t>
            </a:r>
            <a:r>
              <a:rPr lang="nl-BE" dirty="0">
                <a:solidFill>
                  <a:srgbClr val="C00000"/>
                </a:solidFill>
              </a:rPr>
              <a:t>: </a:t>
            </a:r>
            <a:r>
              <a:rPr lang="nl-BE" b="1" dirty="0"/>
              <a:t>oké</a:t>
            </a: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38</a:t>
            </a:fld>
            <a:endParaRPr lang="en-GB" noProof="0" dirty="0"/>
          </a:p>
        </p:txBody>
      </p:sp>
      <p:sp>
        <p:nvSpPr>
          <p:cNvPr id="21" name="Rechthoek 20">
            <a:extLst>
              <a:ext uri="{FF2B5EF4-FFF2-40B4-BE49-F238E27FC236}">
                <a16:creationId xmlns:a16="http://schemas.microsoft.com/office/drawing/2014/main" id="{2F73656A-1191-4CA1-88EF-3B5508A1740B}"/>
              </a:ext>
            </a:extLst>
          </p:cNvPr>
          <p:cNvSpPr/>
          <p:nvPr/>
        </p:nvSpPr>
        <p:spPr>
          <a:xfrm>
            <a:off x="11377614" y="9298324"/>
            <a:ext cx="2675270" cy="33177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95E81DC0-C4A8-4EB2-B88B-20C163EC5FC0}"/>
              </a:ext>
            </a:extLst>
          </p:cNvPr>
          <p:cNvSpPr/>
          <p:nvPr/>
        </p:nvSpPr>
        <p:spPr>
          <a:xfrm>
            <a:off x="7158789" y="5666874"/>
            <a:ext cx="296528" cy="185084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6" name="Tijdelijke aanduiding voor inhoud 8">
            <a:extLst>
              <a:ext uri="{FF2B5EF4-FFF2-40B4-BE49-F238E27FC236}">
                <a16:creationId xmlns:a16="http://schemas.microsoft.com/office/drawing/2014/main" id="{FED4FCBD-2DA4-42BC-93A4-DD50DAA6B2A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9119937" y="1812858"/>
            <a:ext cx="7759322" cy="2341849"/>
          </a:xfrm>
        </p:spPr>
      </p:pic>
    </p:spTree>
    <p:extLst>
      <p:ext uri="{BB962C8B-B14F-4D97-AF65-F5344CB8AC3E}">
        <p14:creationId xmlns:p14="http://schemas.microsoft.com/office/powerpoint/2010/main" val="1660470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A9EEA14-379E-41BB-BF9E-AA37598475A3}"/>
              </a:ext>
            </a:extLst>
          </p:cNvPr>
          <p:cNvPicPr>
            <a:picLocks noChangeAspect="1"/>
          </p:cNvPicPr>
          <p:nvPr/>
        </p:nvPicPr>
        <p:blipFill>
          <a:blip r:embed="rId2"/>
          <a:stretch>
            <a:fillRect/>
          </a:stretch>
        </p:blipFill>
        <p:spPr>
          <a:xfrm>
            <a:off x="2146041" y="7312912"/>
            <a:ext cx="5242282" cy="2317189"/>
          </a:xfrm>
          <a:prstGeom prst="rect">
            <a:avLst/>
          </a:prstGeom>
        </p:spPr>
      </p:pic>
      <p:pic>
        <p:nvPicPr>
          <p:cNvPr id="7" name="Afbeelding 6">
            <a:extLst>
              <a:ext uri="{FF2B5EF4-FFF2-40B4-BE49-F238E27FC236}">
                <a16:creationId xmlns:a16="http://schemas.microsoft.com/office/drawing/2014/main" id="{C10B3065-4775-4ED6-850C-1F00AC4526B3}"/>
              </a:ext>
            </a:extLst>
          </p:cNvPr>
          <p:cNvPicPr>
            <a:picLocks noChangeAspect="1"/>
          </p:cNvPicPr>
          <p:nvPr/>
        </p:nvPicPr>
        <p:blipFill rotWithShape="1">
          <a:blip r:embed="rId3"/>
          <a:srcRect r="24593"/>
          <a:stretch/>
        </p:blipFill>
        <p:spPr>
          <a:xfrm>
            <a:off x="10330197" y="1508209"/>
            <a:ext cx="6681409" cy="5224879"/>
          </a:xfrm>
          <a:prstGeom prst="rect">
            <a:avLst/>
          </a:prstGeom>
        </p:spPr>
      </p:pic>
      <p:pic>
        <p:nvPicPr>
          <p:cNvPr id="8" name="Afbeelding 7">
            <a:extLst>
              <a:ext uri="{FF2B5EF4-FFF2-40B4-BE49-F238E27FC236}">
                <a16:creationId xmlns:a16="http://schemas.microsoft.com/office/drawing/2014/main" id="{0836585B-3574-4D86-9E92-8AE8AA04AC95}"/>
              </a:ext>
            </a:extLst>
          </p:cNvPr>
          <p:cNvPicPr>
            <a:picLocks noChangeAspect="1"/>
          </p:cNvPicPr>
          <p:nvPr/>
        </p:nvPicPr>
        <p:blipFill>
          <a:blip r:embed="rId4"/>
          <a:stretch>
            <a:fillRect/>
          </a:stretch>
        </p:blipFill>
        <p:spPr>
          <a:xfrm>
            <a:off x="9625499" y="7017473"/>
            <a:ext cx="7386107" cy="194203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Histogram</a:t>
            </a:r>
            <a:r>
              <a:rPr lang="nl-BE" dirty="0"/>
              <a:t> van gestandaardiseerde residuen</a:t>
            </a:r>
          </a:p>
          <a:p>
            <a:pPr lvl="1"/>
            <a:r>
              <a:rPr lang="nl-BE" dirty="0"/>
              <a:t>Volgt goed normale verdeling</a:t>
            </a:r>
          </a:p>
          <a:p>
            <a:pPr lvl="2"/>
            <a:r>
              <a:rPr lang="nl-BE" u="sng" dirty="0">
                <a:solidFill>
                  <a:srgbClr val="C00000"/>
                </a:solidFill>
              </a:rPr>
              <a:t>Normaliteit</a:t>
            </a:r>
            <a:r>
              <a:rPr lang="nl-BE" dirty="0">
                <a:solidFill>
                  <a:srgbClr val="C00000"/>
                </a:solidFill>
              </a:rPr>
              <a:t>: </a:t>
            </a:r>
            <a:r>
              <a:rPr lang="nl-BE" b="1" dirty="0"/>
              <a:t>oké</a:t>
            </a:r>
          </a:p>
          <a:p>
            <a:r>
              <a:rPr lang="nl-BE" b="1" i="1" dirty="0" err="1"/>
              <a:t>Casewise</a:t>
            </a:r>
            <a:r>
              <a:rPr lang="nl-BE" b="1" i="1" dirty="0"/>
              <a:t> </a:t>
            </a:r>
            <a:r>
              <a:rPr lang="nl-BE" b="1" i="1" dirty="0" err="1"/>
              <a:t>Diagnostics</a:t>
            </a:r>
            <a:r>
              <a:rPr lang="nl-BE" b="1" i="1" dirty="0"/>
              <a:t>-</a:t>
            </a:r>
            <a:r>
              <a:rPr lang="nl-BE" dirty="0"/>
              <a:t>tabel</a:t>
            </a:r>
            <a:endParaRPr lang="nl-BE" b="1" i="1" dirty="0"/>
          </a:p>
          <a:p>
            <a:pPr lvl="1"/>
            <a:r>
              <a:rPr lang="nl-BE" dirty="0"/>
              <a:t>1 extreme waarde: 	rijnummer 1531</a:t>
            </a:r>
          </a:p>
          <a:p>
            <a:pPr marL="720000" lvl="1" indent="0">
              <a:buNone/>
            </a:pPr>
            <a:r>
              <a:rPr lang="nl-BE" dirty="0"/>
              <a:t>										= ‘</a:t>
            </a:r>
            <a:r>
              <a:rPr lang="nl-BE" i="1" dirty="0"/>
              <a:t>Nummer’: </a:t>
            </a:r>
            <a:r>
              <a:rPr lang="nl-BE" dirty="0"/>
              <a:t>2079</a:t>
            </a:r>
          </a:p>
          <a:p>
            <a:pPr lvl="1"/>
            <a:r>
              <a:rPr lang="nl-BE" dirty="0"/>
              <a:t>Indien theoretisch verantwoord om die case </a:t>
            </a:r>
            <a:br>
              <a:rPr lang="nl-BE" dirty="0"/>
            </a:br>
            <a:r>
              <a:rPr lang="nl-BE" dirty="0"/>
              <a:t>uit de analyse te laten: </a:t>
            </a:r>
          </a:p>
          <a:p>
            <a:pPr lvl="2"/>
            <a:r>
              <a:rPr lang="nl-BE" b="1" i="1" dirty="0"/>
              <a:t>Select Cases </a:t>
            </a:r>
            <a:r>
              <a:rPr lang="nl-BE" dirty="0"/>
              <a:t>+ regressie opnieuw draaien</a:t>
            </a:r>
            <a:endParaRPr lang="nl-BE" b="1" dirty="0"/>
          </a:p>
          <a:p>
            <a:pPr lvl="1"/>
            <a:endParaRPr lang="nl-BE" u="sng" dirty="0"/>
          </a:p>
          <a:p>
            <a:pPr lvl="1"/>
            <a:endParaRPr lang="nl-BE" u="sng" dirty="0"/>
          </a:p>
          <a:p>
            <a:pPr marL="720000" lvl="1" indent="0">
              <a:buNone/>
            </a:pP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39</a:t>
            </a:fld>
            <a:endParaRPr lang="en-GB" noProof="0" dirty="0"/>
          </a:p>
        </p:txBody>
      </p:sp>
      <p:sp>
        <p:nvSpPr>
          <p:cNvPr id="21" name="Rechthoek 20">
            <a:extLst>
              <a:ext uri="{FF2B5EF4-FFF2-40B4-BE49-F238E27FC236}">
                <a16:creationId xmlns:a16="http://schemas.microsoft.com/office/drawing/2014/main" id="{2F73656A-1191-4CA1-88EF-3B5508A1740B}"/>
              </a:ext>
            </a:extLst>
          </p:cNvPr>
          <p:cNvSpPr/>
          <p:nvPr/>
        </p:nvSpPr>
        <p:spPr>
          <a:xfrm>
            <a:off x="9727358" y="8096148"/>
            <a:ext cx="3014084" cy="45220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Tijdelijke aanduiding voor inhoud 3">
            <a:extLst>
              <a:ext uri="{FF2B5EF4-FFF2-40B4-BE49-F238E27FC236}">
                <a16:creationId xmlns:a16="http://schemas.microsoft.com/office/drawing/2014/main" id="{F0EB64CA-6C34-4C0E-BB3F-4BEBB743BD6F}"/>
              </a:ext>
            </a:extLst>
          </p:cNvPr>
          <p:cNvSpPr>
            <a:spLocks noGrp="1"/>
          </p:cNvSpPr>
          <p:nvPr>
            <p:ph idx="13"/>
          </p:nvPr>
        </p:nvSpPr>
        <p:spPr>
          <a:xfrm>
            <a:off x="6401740" y="9072421"/>
            <a:ext cx="9665319" cy="475989"/>
          </a:xfrm>
        </p:spPr>
        <p:txBody>
          <a:bodyPr>
            <a:normAutofit fontScale="85000" lnSpcReduction="10000"/>
          </a:bodyPr>
          <a:lstStyle/>
          <a:p>
            <a:pPr marL="543600" indent="-457200">
              <a:buFont typeface="Wingdings" panose="05000000000000000000" pitchFamily="2" charset="2"/>
              <a:buChar char="Ø"/>
            </a:pPr>
            <a:r>
              <a:rPr lang="nl-BE" sz="2800" b="1" dirty="0"/>
              <a:t>In dit voorbeeld laten we deze case in de analyse</a:t>
            </a:r>
          </a:p>
        </p:txBody>
      </p:sp>
    </p:spTree>
    <p:extLst>
      <p:ext uri="{BB962C8B-B14F-4D97-AF65-F5344CB8AC3E}">
        <p14:creationId xmlns:p14="http://schemas.microsoft.com/office/powerpoint/2010/main" val="2895246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b="1" dirty="0">
                <a:solidFill>
                  <a:srgbClr val="C00000"/>
                </a:solidFill>
              </a:rPr>
              <a:t>13.1 Inleiding</a:t>
            </a:r>
          </a:p>
          <a:p>
            <a:pPr marL="86400" indent="0">
              <a:buNone/>
            </a:pPr>
            <a:r>
              <a:rPr lang="nl-BE" dirty="0">
                <a:solidFill>
                  <a:srgbClr val="5D9CC7"/>
                </a:solidFill>
              </a:rPr>
              <a:t>13.2 Basisprincipes bij lineaire regressie</a:t>
            </a: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25424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pPr marL="86400" indent="0">
              <a:buNone/>
            </a:pPr>
            <a:r>
              <a:rPr lang="nl-BE" b="1" dirty="0"/>
              <a:t>Residuenanalyse</a:t>
            </a:r>
          </a:p>
          <a:p>
            <a:r>
              <a:rPr lang="nl-BE" b="1" i="1" dirty="0"/>
              <a:t>Model Summary</a:t>
            </a:r>
            <a:r>
              <a:rPr lang="nl-BE" i="1" dirty="0"/>
              <a:t>-</a:t>
            </a:r>
            <a:r>
              <a:rPr lang="nl-BE" dirty="0"/>
              <a:t>tabel</a:t>
            </a:r>
          </a:p>
          <a:p>
            <a:pPr lvl="1"/>
            <a:r>
              <a:rPr lang="nl-BE" dirty="0"/>
              <a:t>1 &lt; DW = 1.98 &lt; 3</a:t>
            </a:r>
          </a:p>
          <a:p>
            <a:pPr lvl="1"/>
            <a:r>
              <a:rPr lang="nl-BE" u="sng" dirty="0">
                <a:solidFill>
                  <a:srgbClr val="C00000"/>
                </a:solidFill>
              </a:rPr>
              <a:t>Onafhankelijkheid</a:t>
            </a:r>
            <a:r>
              <a:rPr lang="nl-BE" dirty="0"/>
              <a:t>: </a:t>
            </a:r>
            <a:r>
              <a:rPr lang="nl-BE" b="1" dirty="0"/>
              <a:t>oké</a:t>
            </a:r>
          </a:p>
          <a:p>
            <a:pPr marL="720000" lvl="1" indent="0">
              <a:buNone/>
            </a:pPr>
            <a:endParaRPr lang="nl-BE" b="1" dirty="0"/>
          </a:p>
          <a:p>
            <a:pPr marL="86400" indent="0">
              <a:buNone/>
            </a:pPr>
            <a:r>
              <a:rPr lang="nl-BE" b="1" dirty="0"/>
              <a:t>Resultaten regressieanalyse</a:t>
            </a:r>
          </a:p>
          <a:p>
            <a:r>
              <a:rPr lang="nl-BE" b="1" i="1" dirty="0"/>
              <a:t>Model Summary</a:t>
            </a:r>
            <a:r>
              <a:rPr lang="nl-BE" i="1" dirty="0"/>
              <a:t>-</a:t>
            </a:r>
            <a:r>
              <a:rPr lang="nl-BE" dirty="0"/>
              <a:t>tabel</a:t>
            </a:r>
          </a:p>
          <a:p>
            <a:pPr lvl="1"/>
            <a:r>
              <a:rPr lang="nl-BE" dirty="0"/>
              <a:t>9.4 % van de variatie in eenzaamheid </a:t>
            </a:r>
            <a:br>
              <a:rPr lang="nl-BE" dirty="0"/>
            </a:br>
            <a:r>
              <a:rPr lang="nl-BE" dirty="0"/>
              <a:t>verklaard door het model (hier: leeftijd)</a:t>
            </a:r>
          </a:p>
          <a:p>
            <a:r>
              <a:rPr lang="nl-BE" b="1" i="1" dirty="0"/>
              <a:t>ANOVA</a:t>
            </a:r>
            <a:r>
              <a:rPr lang="nl-BE" i="1" dirty="0"/>
              <a:t>-</a:t>
            </a:r>
            <a:r>
              <a:rPr lang="nl-BE" dirty="0"/>
              <a:t>tabel</a:t>
            </a:r>
          </a:p>
          <a:p>
            <a:pPr lvl="1"/>
            <a:r>
              <a:rPr lang="nl-BE" dirty="0"/>
              <a:t>Resultaten F-toets</a:t>
            </a:r>
          </a:p>
          <a:p>
            <a:r>
              <a:rPr lang="nl-BE" b="1" i="1" dirty="0" err="1"/>
              <a:t>Coefficients</a:t>
            </a:r>
            <a:r>
              <a:rPr lang="nl-BE" i="1" dirty="0"/>
              <a:t>-</a:t>
            </a:r>
            <a:r>
              <a:rPr lang="nl-BE" dirty="0"/>
              <a:t>tabel</a:t>
            </a:r>
          </a:p>
          <a:p>
            <a:pPr lvl="1"/>
            <a:r>
              <a:rPr lang="nl-BE" dirty="0"/>
              <a:t>Resultaten t-toets van elke predictor</a:t>
            </a:r>
          </a:p>
          <a:p>
            <a:pPr lvl="1"/>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40</a:t>
            </a:fld>
            <a:endParaRPr lang="en-GB" noProof="0" dirty="0"/>
          </a:p>
        </p:txBody>
      </p:sp>
      <p:pic>
        <p:nvPicPr>
          <p:cNvPr id="10" name="Afbeelding 9">
            <a:extLst>
              <a:ext uri="{FF2B5EF4-FFF2-40B4-BE49-F238E27FC236}">
                <a16:creationId xmlns:a16="http://schemas.microsoft.com/office/drawing/2014/main" id="{8FF86F2D-8C3F-428D-9D9B-F8F06E66ACEA}"/>
              </a:ext>
            </a:extLst>
          </p:cNvPr>
          <p:cNvPicPr>
            <a:picLocks noChangeAspect="1"/>
          </p:cNvPicPr>
          <p:nvPr/>
        </p:nvPicPr>
        <p:blipFill>
          <a:blip r:embed="rId2"/>
          <a:stretch>
            <a:fillRect/>
          </a:stretch>
        </p:blipFill>
        <p:spPr>
          <a:xfrm>
            <a:off x="8369216" y="1816272"/>
            <a:ext cx="8438900" cy="2509326"/>
          </a:xfrm>
          <a:prstGeom prst="rect">
            <a:avLst/>
          </a:prstGeom>
        </p:spPr>
      </p:pic>
      <p:sp>
        <p:nvSpPr>
          <p:cNvPr id="13" name="Rechthoek 12">
            <a:extLst>
              <a:ext uri="{FF2B5EF4-FFF2-40B4-BE49-F238E27FC236}">
                <a16:creationId xmlns:a16="http://schemas.microsoft.com/office/drawing/2014/main" id="{A93C0A90-13A2-4C82-82AD-19C4EED8E013}"/>
              </a:ext>
            </a:extLst>
          </p:cNvPr>
          <p:cNvSpPr/>
          <p:nvPr/>
        </p:nvSpPr>
        <p:spPr>
          <a:xfrm>
            <a:off x="10509411" y="2568987"/>
            <a:ext cx="1233411" cy="87830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1" name="Afbeelding 10">
            <a:extLst>
              <a:ext uri="{FF2B5EF4-FFF2-40B4-BE49-F238E27FC236}">
                <a16:creationId xmlns:a16="http://schemas.microsoft.com/office/drawing/2014/main" id="{426F8ED8-43DB-45D8-AE6B-34F5FD1D8C2B}"/>
              </a:ext>
            </a:extLst>
          </p:cNvPr>
          <p:cNvPicPr>
            <a:picLocks noChangeAspect="1"/>
          </p:cNvPicPr>
          <p:nvPr/>
        </p:nvPicPr>
        <p:blipFill>
          <a:blip r:embed="rId3"/>
          <a:stretch>
            <a:fillRect/>
          </a:stretch>
        </p:blipFill>
        <p:spPr>
          <a:xfrm>
            <a:off x="9180872" y="4390136"/>
            <a:ext cx="7523720" cy="2676979"/>
          </a:xfrm>
          <a:prstGeom prst="rect">
            <a:avLst/>
          </a:prstGeom>
        </p:spPr>
      </p:pic>
      <p:pic>
        <p:nvPicPr>
          <p:cNvPr id="12" name="Afbeelding 11">
            <a:extLst>
              <a:ext uri="{FF2B5EF4-FFF2-40B4-BE49-F238E27FC236}">
                <a16:creationId xmlns:a16="http://schemas.microsoft.com/office/drawing/2014/main" id="{21B7DE4E-23BA-49E5-B72F-D50E6C5C4C15}"/>
              </a:ext>
            </a:extLst>
          </p:cNvPr>
          <p:cNvPicPr>
            <a:picLocks noChangeAspect="1"/>
          </p:cNvPicPr>
          <p:nvPr/>
        </p:nvPicPr>
        <p:blipFill>
          <a:blip r:embed="rId4"/>
          <a:stretch>
            <a:fillRect/>
          </a:stretch>
        </p:blipFill>
        <p:spPr>
          <a:xfrm>
            <a:off x="8723000" y="7149188"/>
            <a:ext cx="7981592" cy="2398839"/>
          </a:xfrm>
          <a:prstGeom prst="rect">
            <a:avLst/>
          </a:prstGeom>
        </p:spPr>
      </p:pic>
      <p:sp>
        <p:nvSpPr>
          <p:cNvPr id="16" name="Rechthoek 15">
            <a:extLst>
              <a:ext uri="{FF2B5EF4-FFF2-40B4-BE49-F238E27FC236}">
                <a16:creationId xmlns:a16="http://schemas.microsoft.com/office/drawing/2014/main" id="{80F10AE7-F7FD-48E0-AEE0-36600AB2A4C2}"/>
              </a:ext>
            </a:extLst>
          </p:cNvPr>
          <p:cNvSpPr/>
          <p:nvPr/>
        </p:nvSpPr>
        <p:spPr>
          <a:xfrm>
            <a:off x="14668327" y="5068807"/>
            <a:ext cx="1923220" cy="61225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hthoek 16">
            <a:extLst>
              <a:ext uri="{FF2B5EF4-FFF2-40B4-BE49-F238E27FC236}">
                <a16:creationId xmlns:a16="http://schemas.microsoft.com/office/drawing/2014/main" id="{343C2365-9BA2-4D27-A7FC-D0BFA8BC4CB1}"/>
              </a:ext>
            </a:extLst>
          </p:cNvPr>
          <p:cNvSpPr/>
          <p:nvPr/>
        </p:nvSpPr>
        <p:spPr>
          <a:xfrm>
            <a:off x="14668327" y="8766198"/>
            <a:ext cx="1923220" cy="35373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8" name="Rechthoek 17">
            <a:extLst>
              <a:ext uri="{FF2B5EF4-FFF2-40B4-BE49-F238E27FC236}">
                <a16:creationId xmlns:a16="http://schemas.microsoft.com/office/drawing/2014/main" id="{520C989B-F890-48A3-B7EF-DA4905EB400E}"/>
              </a:ext>
            </a:extLst>
          </p:cNvPr>
          <p:cNvSpPr/>
          <p:nvPr/>
        </p:nvSpPr>
        <p:spPr>
          <a:xfrm>
            <a:off x="13210673" y="7640053"/>
            <a:ext cx="1457653" cy="147988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94031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Enkelvoudige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6. </a:t>
            </a:r>
            <a:r>
              <a:rPr lang="nl-BE" dirty="0"/>
              <a:t>Conclusie en rapportering</a:t>
            </a:r>
          </a:p>
          <a:p>
            <a:pPr lvl="1"/>
            <a:r>
              <a:rPr lang="nl-BE" dirty="0"/>
              <a:t>In tekst </a:t>
            </a:r>
          </a:p>
          <a:p>
            <a:pPr lvl="2"/>
            <a:r>
              <a:rPr lang="nl-BE" dirty="0"/>
              <a:t>Bij meervoudige regressie: </a:t>
            </a:r>
          </a:p>
          <a:p>
            <a:pPr lvl="3"/>
            <a:r>
              <a:rPr lang="nl-BE" dirty="0"/>
              <a:t>Tabel met alle regressiecoëfficiënten + t-toetsen</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dirty="0"/>
              <a:t>Denk ook na over interpretatie:</a:t>
            </a:r>
          </a:p>
          <a:p>
            <a:pPr lvl="2"/>
            <a:r>
              <a:rPr lang="nl-BE" dirty="0"/>
              <a:t>Negatief effect: hoe ouder, hoe minder eenzaam iemand is.</a:t>
            </a:r>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41</a:t>
            </a:fld>
            <a:endParaRPr lang="en-GB" noProof="0" dirty="0"/>
          </a:p>
        </p:txBody>
      </p:sp>
      <p:pic>
        <p:nvPicPr>
          <p:cNvPr id="3" name="Afbeelding 2">
            <a:extLst>
              <a:ext uri="{FF2B5EF4-FFF2-40B4-BE49-F238E27FC236}">
                <a16:creationId xmlns:a16="http://schemas.microsoft.com/office/drawing/2014/main" id="{375995E0-4834-417C-BF0F-EA73C75C2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24" y="4184387"/>
            <a:ext cx="11837330" cy="3579069"/>
          </a:xfrm>
          <a:prstGeom prst="rect">
            <a:avLst/>
          </a:prstGeom>
        </p:spPr>
      </p:pic>
      <p:pic>
        <p:nvPicPr>
          <p:cNvPr id="9" name="Tijdelijke aanduiding voor inhoud 14">
            <a:extLst>
              <a:ext uri="{FF2B5EF4-FFF2-40B4-BE49-F238E27FC236}">
                <a16:creationId xmlns:a16="http://schemas.microsoft.com/office/drawing/2014/main" id="{6357DE45-00FF-4579-8830-145208133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6311" y="2453331"/>
            <a:ext cx="4322075" cy="1624672"/>
          </a:xfrm>
          <a:prstGeom prst="rect">
            <a:avLst/>
          </a:prstGeom>
        </p:spPr>
      </p:pic>
    </p:spTree>
    <p:extLst>
      <p:ext uri="{BB962C8B-B14F-4D97-AF65-F5344CB8AC3E}">
        <p14:creationId xmlns:p14="http://schemas.microsoft.com/office/powerpoint/2010/main" val="1343698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solidFill>
                  <a:srgbClr val="5D9CC7"/>
                </a:solidFill>
              </a:rPr>
              <a:t>13.2 Basisprincipes bij lineaire regressie</a:t>
            </a:r>
          </a:p>
          <a:p>
            <a:pPr marL="86400" indent="0">
              <a:buNone/>
            </a:pPr>
            <a:r>
              <a:rPr lang="nl-BE" dirty="0">
                <a:solidFill>
                  <a:srgbClr val="5D9CC7"/>
                </a:solidFill>
              </a:rPr>
              <a:t>13.3 Enkelvoudige lineaire regressie</a:t>
            </a:r>
          </a:p>
          <a:p>
            <a:pPr marL="86400" indent="0">
              <a:buNone/>
            </a:pPr>
            <a:r>
              <a:rPr lang="nl-BE" b="1" dirty="0">
                <a:solidFill>
                  <a:srgbClr val="C00000"/>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447429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193EFEA5-7FD4-47CD-B417-74E5E82DA0DE}"/>
              </a:ext>
            </a:extLst>
          </p:cNvPr>
          <p:cNvPicPr>
            <a:picLocks noGrp="1" noChangeAspect="1"/>
          </p:cNvPicPr>
          <p:nvPr>
            <p:ph idx="13"/>
          </p:nvPr>
        </p:nvPicPr>
        <p:blipFill rotWithShape="1">
          <a:blip r:embed="rId2">
            <a:extLst>
              <a:ext uri="{28A0092B-C50C-407E-A947-70E740481C1C}">
                <a14:useLocalDpi xmlns:a14="http://schemas.microsoft.com/office/drawing/2010/main" val="0"/>
              </a:ext>
            </a:extLst>
          </a:blip>
          <a:srcRect l="26581" t="10542" r="26218" b="9637"/>
          <a:stretch/>
        </p:blipFill>
        <p:spPr>
          <a:xfrm>
            <a:off x="11274320" y="4329122"/>
            <a:ext cx="4797004" cy="3997505"/>
          </a:xfrm>
        </p:spPr>
      </p:pic>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a:xfrm>
            <a:off x="327069" y="1816272"/>
            <a:ext cx="16858641" cy="7937327"/>
          </a:xfrm>
        </p:spPr>
        <p:txBody>
          <a:bodyPr/>
          <a:lstStyle/>
          <a:p>
            <a:pPr marL="86400" indent="0">
              <a:buNone/>
            </a:pPr>
            <a:r>
              <a:rPr lang="nl-BE" b="1" dirty="0"/>
              <a:t>Meervoudige lineaire regressie</a:t>
            </a:r>
          </a:p>
          <a:p>
            <a:r>
              <a:rPr lang="nl-BE" dirty="0"/>
              <a:t>Zoals enkelvoudige regressie…</a:t>
            </a:r>
          </a:p>
          <a:p>
            <a:pPr lvl="1"/>
            <a:r>
              <a:rPr lang="nl-BE" dirty="0"/>
              <a:t>Toetst significantie van R</a:t>
            </a:r>
            <a:r>
              <a:rPr lang="nl-BE" baseline="30000" dirty="0"/>
              <a:t>2 </a:t>
            </a:r>
            <a:r>
              <a:rPr lang="nl-BE" dirty="0"/>
              <a:t>en b</a:t>
            </a:r>
            <a:r>
              <a:rPr lang="nl-BE" baseline="-25000" dirty="0"/>
              <a:t>i</a:t>
            </a:r>
            <a:r>
              <a:rPr lang="nl-BE" dirty="0"/>
              <a:t> van elke predictor</a:t>
            </a:r>
          </a:p>
          <a:p>
            <a:r>
              <a:rPr lang="nl-BE" b="1" dirty="0"/>
              <a:t>… maar nu effecten van meerdere predictoren nagaan</a:t>
            </a:r>
          </a:p>
          <a:p>
            <a:pPr lvl="1"/>
            <a:r>
              <a:rPr lang="nl-BE" dirty="0"/>
              <a:t>Welke predictor heeft meest effect?</a:t>
            </a:r>
          </a:p>
          <a:p>
            <a:pPr lvl="2"/>
            <a:r>
              <a:rPr lang="nl-BE" dirty="0"/>
              <a:t>Kijken naar gestandaardiseerde b</a:t>
            </a:r>
            <a:r>
              <a:rPr lang="nl-BE" baseline="-25000" dirty="0"/>
              <a:t>i</a:t>
            </a:r>
            <a:r>
              <a:rPr lang="nl-BE" dirty="0"/>
              <a:t>’s (</a:t>
            </a:r>
            <a:r>
              <a:rPr lang="nl-BE" b="1" dirty="0"/>
              <a:t>β</a:t>
            </a:r>
            <a:r>
              <a:rPr lang="nl-BE" b="1" baseline="-25000" dirty="0"/>
              <a:t>i</a:t>
            </a:r>
            <a:r>
              <a:rPr lang="nl-BE" dirty="0"/>
              <a:t>)</a:t>
            </a:r>
          </a:p>
          <a:p>
            <a:pPr lvl="1"/>
            <a:r>
              <a:rPr lang="nl-BE" dirty="0"/>
              <a:t>R</a:t>
            </a:r>
            <a:r>
              <a:rPr lang="nl-BE" baseline="30000" dirty="0"/>
              <a:t>2</a:t>
            </a:r>
            <a:r>
              <a:rPr lang="nl-BE" dirty="0"/>
              <a:t> kan </a:t>
            </a:r>
            <a:r>
              <a:rPr lang="nl-BE" dirty="0" err="1"/>
              <a:t>sign</a:t>
            </a:r>
            <a:r>
              <a:rPr lang="nl-BE" dirty="0"/>
              <a:t>. zijn, maar een of meerdere b</a:t>
            </a:r>
            <a:r>
              <a:rPr lang="nl-BE" baseline="-25000" dirty="0"/>
              <a:t>i</a:t>
            </a:r>
            <a:r>
              <a:rPr lang="nl-BE" dirty="0"/>
              <a:t>’s </a:t>
            </a:r>
            <a:r>
              <a:rPr lang="nl-BE" u="sng" dirty="0"/>
              <a:t>niet</a:t>
            </a:r>
          </a:p>
          <a:p>
            <a:r>
              <a:rPr lang="nl-BE" dirty="0"/>
              <a:t>Bv. twee predictoren:</a:t>
            </a:r>
          </a:p>
          <a:p>
            <a:pPr lvl="1"/>
            <a:r>
              <a:rPr lang="nl-BE" dirty="0"/>
              <a:t> </a:t>
            </a:r>
          </a:p>
          <a:p>
            <a:pPr lvl="1"/>
            <a:r>
              <a:rPr lang="nl-BE" dirty="0"/>
              <a:t>Geen regressielijn, maar </a:t>
            </a:r>
            <a:r>
              <a:rPr lang="nl-BE" b="1" dirty="0"/>
              <a:t>regressievlak</a:t>
            </a:r>
          </a:p>
          <a:p>
            <a:r>
              <a:rPr lang="nl-BE" dirty="0"/>
              <a:t>Kan in principe met oneindig veel predictoren…</a:t>
            </a:r>
          </a:p>
          <a:p>
            <a:pPr lvl="1"/>
            <a:r>
              <a:rPr lang="nl-BE" dirty="0"/>
              <a:t> </a:t>
            </a:r>
          </a:p>
          <a:p>
            <a:pPr lvl="2"/>
            <a:r>
              <a:rPr lang="nl-BE" b="1" dirty="0">
                <a:highlight>
                  <a:srgbClr val="FFFF00"/>
                </a:highlight>
              </a:rPr>
              <a:t>… </a:t>
            </a:r>
            <a:r>
              <a:rPr lang="nl-BE" b="1" dirty="0">
                <a:solidFill>
                  <a:srgbClr val="C00000"/>
                </a:solidFill>
                <a:highlight>
                  <a:srgbClr val="FFFF00"/>
                </a:highlight>
              </a:rPr>
              <a:t>maar: keuze predictoren gebeurt o.b.v. theorie!</a:t>
            </a:r>
          </a:p>
        </p:txBody>
      </p:sp>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43</a:t>
            </a:fld>
            <a:endParaRPr lang="en-GB" noProof="0" dirty="0"/>
          </a:p>
        </p:txBody>
      </p:sp>
      <p:pic>
        <p:nvPicPr>
          <p:cNvPr id="5" name="Afbeelding 4">
            <a:extLst>
              <a:ext uri="{FF2B5EF4-FFF2-40B4-BE49-F238E27FC236}">
                <a16:creationId xmlns:a16="http://schemas.microsoft.com/office/drawing/2014/main" id="{B634F27C-4A02-42B5-98AF-CED4D260009D}"/>
              </a:ext>
            </a:extLst>
          </p:cNvPr>
          <p:cNvPicPr>
            <a:picLocks noChangeAspect="1"/>
          </p:cNvPicPr>
          <p:nvPr/>
        </p:nvPicPr>
        <p:blipFill>
          <a:blip r:embed="rId3"/>
          <a:stretch>
            <a:fillRect/>
          </a:stretch>
        </p:blipFill>
        <p:spPr>
          <a:xfrm>
            <a:off x="1567559" y="6296740"/>
            <a:ext cx="4143953" cy="504895"/>
          </a:xfrm>
          <a:prstGeom prst="rect">
            <a:avLst/>
          </a:prstGeom>
        </p:spPr>
      </p:pic>
      <p:pic>
        <p:nvPicPr>
          <p:cNvPr id="8" name="Afbeelding 7">
            <a:extLst>
              <a:ext uri="{FF2B5EF4-FFF2-40B4-BE49-F238E27FC236}">
                <a16:creationId xmlns:a16="http://schemas.microsoft.com/office/drawing/2014/main" id="{E38B98BA-7505-4A99-9B0F-FBFBE5CE72C6}"/>
              </a:ext>
            </a:extLst>
          </p:cNvPr>
          <p:cNvPicPr>
            <a:picLocks noChangeAspect="1"/>
          </p:cNvPicPr>
          <p:nvPr/>
        </p:nvPicPr>
        <p:blipFill>
          <a:blip r:embed="rId4"/>
          <a:stretch>
            <a:fillRect/>
          </a:stretch>
        </p:blipFill>
        <p:spPr>
          <a:xfrm>
            <a:off x="1549212" y="7937328"/>
            <a:ext cx="7039957" cy="457264"/>
          </a:xfrm>
          <a:prstGeom prst="rect">
            <a:avLst/>
          </a:prstGeom>
        </p:spPr>
      </p:pic>
    </p:spTree>
    <p:extLst>
      <p:ext uri="{BB962C8B-B14F-4D97-AF65-F5344CB8AC3E}">
        <p14:creationId xmlns:p14="http://schemas.microsoft.com/office/powerpoint/2010/main" val="1930092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Meervoudige lineaire regressie</a:t>
            </a:r>
            <a:endParaRPr lang="nl-BE" b="0"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44</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t>Meervoudige lineaire regressie in SPSS</a:t>
            </a:r>
          </a:p>
          <a:p>
            <a:pPr marL="86400" indent="0">
              <a:buNone/>
            </a:pPr>
            <a:endParaRPr lang="nl-BE" b="1" dirty="0"/>
          </a:p>
          <a:p>
            <a:r>
              <a:rPr lang="nl-BE" dirty="0"/>
              <a:t>Bv. Hebben geslacht, leeftijd, werksituatie en het ervaren van depressieve gevoelens een significant effect op eenzaamheid? (DATA_WAVE1_CenW.sav)</a:t>
            </a:r>
          </a:p>
          <a:p>
            <a:endParaRPr lang="nl-BE" dirty="0"/>
          </a:p>
          <a:p>
            <a:pPr marL="86400" indent="0">
              <a:buNone/>
            </a:pPr>
            <a:endParaRPr lang="nl-BE" b="1" dirty="0"/>
          </a:p>
        </p:txBody>
      </p:sp>
      <p:pic>
        <p:nvPicPr>
          <p:cNvPr id="9" name="Afbeelding 8">
            <a:extLst>
              <a:ext uri="{FF2B5EF4-FFF2-40B4-BE49-F238E27FC236}">
                <a16:creationId xmlns:a16="http://schemas.microsoft.com/office/drawing/2014/main" id="{8DDE53DE-73F3-42ED-9B6D-12AB36812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669" y="4060048"/>
            <a:ext cx="9633335" cy="5418751"/>
          </a:xfrm>
          <a:prstGeom prst="rect">
            <a:avLst/>
          </a:prstGeom>
        </p:spPr>
      </p:pic>
    </p:spTree>
    <p:extLst>
      <p:ext uri="{BB962C8B-B14F-4D97-AF65-F5344CB8AC3E}">
        <p14:creationId xmlns:p14="http://schemas.microsoft.com/office/powerpoint/2010/main" val="42925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Meervoudige lineaire regressie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45</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lnSpcReduction="10000"/>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Vijf variabelen (4 OV en 1 AV)</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Leeftijd: metrisch</a:t>
            </a:r>
            <a:br>
              <a:rPr lang="nl-BE" dirty="0">
                <a:solidFill>
                  <a:srgbClr val="C00000"/>
                </a:solidFill>
              </a:rPr>
            </a:br>
            <a:r>
              <a:rPr lang="nl-BE" dirty="0">
                <a:solidFill>
                  <a:srgbClr val="C00000"/>
                </a:solidFill>
              </a:rPr>
              <a:t>(2020 - ‘W1_Gebjaar’)</a:t>
            </a:r>
          </a:p>
          <a:p>
            <a:pPr lvl="2"/>
            <a:r>
              <a:rPr lang="nl-BE" dirty="0">
                <a:solidFill>
                  <a:srgbClr val="C00000"/>
                </a:solidFill>
              </a:rPr>
              <a:t>Werksituatie: nominaal, drie categorieën</a:t>
            </a:r>
          </a:p>
          <a:p>
            <a:pPr lvl="2"/>
            <a:r>
              <a:rPr lang="nl-BE" dirty="0">
                <a:solidFill>
                  <a:srgbClr val="C00000"/>
                </a:solidFill>
              </a:rPr>
              <a:t>Depressieve gevoelens: metrisch, bestaande uit drie ordinale schaalitems (‘W1_Depressie1’ t.e.m. ‘W1_Depressie3’)</a:t>
            </a:r>
          </a:p>
          <a:p>
            <a:pPr lvl="2"/>
            <a:r>
              <a:rPr lang="nl-BE" dirty="0">
                <a:solidFill>
                  <a:srgbClr val="C00000"/>
                </a:solidFill>
              </a:rPr>
              <a:t>Eenzaamheid: metrisch, bestaande uit vier ordinale schaalitems </a:t>
            </a:r>
            <a:br>
              <a:rPr lang="nl-BE" dirty="0">
                <a:solidFill>
                  <a:srgbClr val="C00000"/>
                </a:solidFill>
              </a:rPr>
            </a:br>
            <a:r>
              <a:rPr lang="nl-BE" dirty="0">
                <a:solidFill>
                  <a:srgbClr val="C00000"/>
                </a:solidFill>
              </a:rPr>
              <a:t>(‘W1_Eenz1’ t.e.m. ‘W1_Eenz4’)</a:t>
            </a:r>
          </a:p>
          <a:p>
            <a:pPr marL="1234350" lvl="1" indent="-514350">
              <a:buFont typeface="+mj-lt"/>
              <a:buAutoNum type="arabicPeriod"/>
            </a:pPr>
            <a:r>
              <a:rPr lang="nl-BE" b="1" dirty="0"/>
              <a:t>Welke rol?</a:t>
            </a:r>
            <a:endParaRPr lang="nl-BE" dirty="0"/>
          </a:p>
          <a:p>
            <a:pPr lvl="2"/>
            <a:r>
              <a:rPr lang="nl-BE" dirty="0">
                <a:solidFill>
                  <a:srgbClr val="C00000"/>
                </a:solidFill>
              </a:rPr>
              <a:t>Geslacht, leeftijd, werksituatie en depressieve gevoelens: </a:t>
            </a:r>
            <a:r>
              <a:rPr lang="nl-BE" dirty="0" err="1">
                <a:solidFill>
                  <a:srgbClr val="C00000"/>
                </a:solidFill>
              </a:rPr>
              <a:t>onafh</a:t>
            </a:r>
            <a:r>
              <a:rPr lang="nl-BE" dirty="0">
                <a:solidFill>
                  <a:srgbClr val="C00000"/>
                </a:solidFill>
              </a:rPr>
              <a:t>. variabelen</a:t>
            </a:r>
          </a:p>
          <a:p>
            <a:pPr lvl="2"/>
            <a:r>
              <a:rPr lang="nl-BE" dirty="0">
                <a:solidFill>
                  <a:srgbClr val="C00000"/>
                </a:solidFill>
              </a:rPr>
              <a:t>Eenzaamheid: </a:t>
            </a:r>
            <a:r>
              <a:rPr lang="nl-BE" dirty="0" err="1">
                <a:solidFill>
                  <a:srgbClr val="C00000"/>
                </a:solidFill>
              </a:rPr>
              <a:t>afh</a:t>
            </a:r>
            <a:r>
              <a:rPr lang="nl-BE" dirty="0">
                <a:solidFill>
                  <a:srgbClr val="C00000"/>
                </a:solidFill>
              </a:rPr>
              <a:t>. variabele</a:t>
            </a:r>
          </a:p>
          <a:p>
            <a:endParaRPr lang="nl-BE" dirty="0"/>
          </a:p>
          <a:p>
            <a:pPr marL="86400" indent="0">
              <a:buNone/>
            </a:pPr>
            <a:endParaRPr lang="nl-BE" b="1" dirty="0"/>
          </a:p>
        </p:txBody>
      </p:sp>
    </p:spTree>
    <p:extLst>
      <p:ext uri="{BB962C8B-B14F-4D97-AF65-F5344CB8AC3E}">
        <p14:creationId xmlns:p14="http://schemas.microsoft.com/office/powerpoint/2010/main" val="246325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46</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85050" y="4269458"/>
            <a:ext cx="3843634" cy="41579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46</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7" name="Tekstvak 126">
            <a:extLst>
              <a:ext uri="{FF2B5EF4-FFF2-40B4-BE49-F238E27FC236}">
                <a16:creationId xmlns:a16="http://schemas.microsoft.com/office/drawing/2014/main" id="{A60089BD-7999-4CAB-9801-44DBBCFFD570}"/>
              </a:ext>
            </a:extLst>
          </p:cNvPr>
          <p:cNvSpPr txBox="1"/>
          <p:nvPr/>
        </p:nvSpPr>
        <p:spPr>
          <a:xfrm>
            <a:off x="6411353" y="5143330"/>
            <a:ext cx="9617331" cy="1588705"/>
          </a:xfrm>
          <a:prstGeom prst="rect">
            <a:avLst/>
          </a:prstGeom>
          <a:solidFill>
            <a:schemeClr val="bg1"/>
          </a:solidFill>
          <a:ln w="38100">
            <a:solidFill>
              <a:srgbClr val="DC8621"/>
            </a:solidFill>
          </a:ln>
        </p:spPr>
        <p:txBody>
          <a:bodyPr wrap="square" rtlCol="0">
            <a:spAutoFit/>
          </a:bodyPr>
          <a:lstStyle/>
          <a:p>
            <a:pPr marL="457200" lvl="0" indent="-457200">
              <a:lnSpc>
                <a:spcPct val="120000"/>
              </a:lnSpc>
              <a:buFont typeface="Wingdings" panose="05000000000000000000" pitchFamily="2" charset="2"/>
              <a:buChar char="Ø"/>
              <a:defRPr/>
            </a:pPr>
            <a:r>
              <a:rPr lang="nl-BE" sz="2800" dirty="0">
                <a:solidFill>
                  <a:srgbClr val="002060"/>
                </a:solidFill>
                <a:latin typeface="Verdana" panose="020B0604030504040204" pitchFamily="34" charset="0"/>
                <a:ea typeface="Verdana" panose="020B0604030504040204" pitchFamily="34" charset="0"/>
              </a:rPr>
              <a:t>Meervoudige regressie of ANCOVA?</a:t>
            </a:r>
          </a:p>
          <a:p>
            <a:pPr marL="1107384" lvl="1" indent="-457200">
              <a:lnSpc>
                <a:spcPct val="120000"/>
              </a:lnSpc>
              <a:buFont typeface="Wingdings" panose="05000000000000000000" pitchFamily="2" charset="2"/>
              <a:buChar char="Ø"/>
              <a:defRPr/>
            </a:pPr>
            <a:r>
              <a:rPr kumimoji="0" lang="nl-BE" sz="2800"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Meervoudige regressie: </a:t>
            </a:r>
            <a:r>
              <a:rPr kumimoji="0" lang="nl-BE" sz="28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want het gaat om </a:t>
            </a:r>
            <a:r>
              <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effect op</a:t>
            </a:r>
            <a:r>
              <a:rPr kumimoji="0" lang="nl-BE" sz="28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 niet om verschillen tussen groepen</a:t>
            </a:r>
            <a:endParaRPr kumimoji="0" lang="nl-BE" sz="2800" b="0" i="0" u="sng"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67981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 </a:t>
            </a:r>
          </a:p>
          <a:p>
            <a:pPr lvl="2"/>
            <a:r>
              <a:rPr lang="nl-BE" dirty="0"/>
              <a:t>Geen inconsistenties, behalve bij </a:t>
            </a:r>
            <a:br>
              <a:rPr lang="nl-BE" dirty="0"/>
            </a:br>
            <a:r>
              <a:rPr lang="nl-BE" dirty="0"/>
              <a:t>depressieschaal</a:t>
            </a:r>
          </a:p>
          <a:p>
            <a:pPr lvl="2"/>
            <a:r>
              <a:rPr lang="nl-BE" dirty="0"/>
              <a:t>Eerste twee items omkeren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47</a:t>
            </a:fld>
            <a:endParaRPr lang="en-GB" noProof="0" dirty="0"/>
          </a:p>
        </p:txBody>
      </p:sp>
      <p:pic>
        <p:nvPicPr>
          <p:cNvPr id="4" name="Afbeelding 3">
            <a:extLst>
              <a:ext uri="{FF2B5EF4-FFF2-40B4-BE49-F238E27FC236}">
                <a16:creationId xmlns:a16="http://schemas.microsoft.com/office/drawing/2014/main" id="{8D0B6F3F-24A2-4548-ADB2-E811F7926F62}"/>
              </a:ext>
            </a:extLst>
          </p:cNvPr>
          <p:cNvPicPr>
            <a:picLocks noChangeAspect="1"/>
          </p:cNvPicPr>
          <p:nvPr/>
        </p:nvPicPr>
        <p:blipFill>
          <a:blip r:embed="rId2"/>
          <a:stretch>
            <a:fillRect/>
          </a:stretch>
        </p:blipFill>
        <p:spPr>
          <a:xfrm>
            <a:off x="10790453" y="1696144"/>
            <a:ext cx="6291470" cy="2317254"/>
          </a:xfrm>
          <a:prstGeom prst="rect">
            <a:avLst/>
          </a:prstGeom>
        </p:spPr>
      </p:pic>
      <p:pic>
        <p:nvPicPr>
          <p:cNvPr id="16" name="Afbeelding 15">
            <a:extLst>
              <a:ext uri="{FF2B5EF4-FFF2-40B4-BE49-F238E27FC236}">
                <a16:creationId xmlns:a16="http://schemas.microsoft.com/office/drawing/2014/main" id="{86AD633C-F28C-4160-B4A9-7E278578D8EC}"/>
              </a:ext>
            </a:extLst>
          </p:cNvPr>
          <p:cNvPicPr>
            <a:picLocks noChangeAspect="1"/>
          </p:cNvPicPr>
          <p:nvPr/>
        </p:nvPicPr>
        <p:blipFill>
          <a:blip r:embed="rId3"/>
          <a:stretch>
            <a:fillRect/>
          </a:stretch>
        </p:blipFill>
        <p:spPr>
          <a:xfrm>
            <a:off x="10790452" y="4314022"/>
            <a:ext cx="6291469" cy="2317254"/>
          </a:xfrm>
          <a:prstGeom prst="rect">
            <a:avLst/>
          </a:prstGeom>
        </p:spPr>
      </p:pic>
      <p:pic>
        <p:nvPicPr>
          <p:cNvPr id="17" name="Afbeelding 16">
            <a:extLst>
              <a:ext uri="{FF2B5EF4-FFF2-40B4-BE49-F238E27FC236}">
                <a16:creationId xmlns:a16="http://schemas.microsoft.com/office/drawing/2014/main" id="{D0966904-94CC-4FE1-A891-AFBD5F1E2E1E}"/>
              </a:ext>
            </a:extLst>
          </p:cNvPr>
          <p:cNvPicPr>
            <a:picLocks noChangeAspect="1"/>
          </p:cNvPicPr>
          <p:nvPr/>
        </p:nvPicPr>
        <p:blipFill>
          <a:blip r:embed="rId4"/>
          <a:stretch>
            <a:fillRect/>
          </a:stretch>
        </p:blipFill>
        <p:spPr>
          <a:xfrm>
            <a:off x="1127851" y="4876800"/>
            <a:ext cx="9558812" cy="3569037"/>
          </a:xfrm>
          <a:prstGeom prst="rect">
            <a:avLst/>
          </a:prstGeom>
        </p:spPr>
      </p:pic>
      <p:sp>
        <p:nvSpPr>
          <p:cNvPr id="18" name="Rechthoek 17">
            <a:extLst>
              <a:ext uri="{FF2B5EF4-FFF2-40B4-BE49-F238E27FC236}">
                <a16:creationId xmlns:a16="http://schemas.microsoft.com/office/drawing/2014/main" id="{DAD305ED-F75F-47C9-868B-D7DF77E22470}"/>
              </a:ext>
            </a:extLst>
          </p:cNvPr>
          <p:cNvSpPr/>
          <p:nvPr/>
        </p:nvSpPr>
        <p:spPr>
          <a:xfrm>
            <a:off x="14341641" y="1696144"/>
            <a:ext cx="1712445" cy="33177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9" name="Rechthoek 18">
            <a:extLst>
              <a:ext uri="{FF2B5EF4-FFF2-40B4-BE49-F238E27FC236}">
                <a16:creationId xmlns:a16="http://schemas.microsoft.com/office/drawing/2014/main" id="{CB402032-1539-41C8-A976-FDB080A273CE}"/>
              </a:ext>
            </a:extLst>
          </p:cNvPr>
          <p:cNvSpPr/>
          <p:nvPr/>
        </p:nvSpPr>
        <p:spPr>
          <a:xfrm>
            <a:off x="13884442" y="4346832"/>
            <a:ext cx="2634865" cy="28964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978154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40878"/>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De afhankelijke variabele = metrisch:</a:t>
            </a:r>
            <a:r>
              <a:rPr lang="nl-BE" b="1" dirty="0"/>
              <a:t> oké</a:t>
            </a:r>
          </a:p>
          <a:p>
            <a:pPr marL="1821150" lvl="2" indent="-514350">
              <a:buFont typeface="+mj-lt"/>
              <a:buAutoNum type="arabicPeriod"/>
            </a:pPr>
            <a:r>
              <a:rPr lang="nl-BE" dirty="0"/>
              <a:t>Er zijn twee of meer onafhankelijke variabelen: </a:t>
            </a:r>
            <a:r>
              <a:rPr lang="nl-BE" b="1" dirty="0"/>
              <a:t>oké</a:t>
            </a:r>
          </a:p>
          <a:p>
            <a:pPr marL="1821150" lvl="2" indent="-514350">
              <a:buFont typeface="+mj-lt"/>
              <a:buAutoNum type="arabicPeriod"/>
            </a:pPr>
            <a:r>
              <a:rPr lang="nl-BE" dirty="0"/>
              <a:t>Onafhankelijkheid: de </a:t>
            </a:r>
            <a:r>
              <a:rPr lang="nl-BE" u="sng" dirty="0"/>
              <a:t>residuen</a:t>
            </a:r>
            <a:r>
              <a:rPr lang="nl-BE" dirty="0"/>
              <a:t> zijn niet gecorreleerd</a:t>
            </a:r>
          </a:p>
          <a:p>
            <a:pPr marL="1821150" lvl="2" indent="-514350">
              <a:buFont typeface="+mj-lt"/>
              <a:buAutoNum type="arabicPeriod"/>
            </a:pPr>
            <a:r>
              <a:rPr lang="nl-BE" dirty="0"/>
              <a:t>Lineariteit: de </a:t>
            </a:r>
            <a:r>
              <a:rPr lang="nl-BE" dirty="0" err="1"/>
              <a:t>afh</a:t>
            </a:r>
            <a:r>
              <a:rPr lang="nl-BE" dirty="0"/>
              <a:t>. variabele heeft lineair verband </a:t>
            </a:r>
            <a:r>
              <a:rPr lang="nl-BE" u="sng" dirty="0"/>
              <a:t>alle</a:t>
            </a:r>
            <a:r>
              <a:rPr lang="nl-BE" dirty="0"/>
              <a:t> </a:t>
            </a:r>
            <a:r>
              <a:rPr lang="nl-BE" dirty="0" err="1"/>
              <a:t>onafh</a:t>
            </a:r>
            <a:r>
              <a:rPr lang="nl-BE" dirty="0"/>
              <a:t>. variabele</a:t>
            </a:r>
          </a:p>
          <a:p>
            <a:pPr marL="1821150" lvl="2" indent="-514350">
              <a:buFont typeface="+mj-lt"/>
              <a:buAutoNum type="arabicPeriod"/>
            </a:pPr>
            <a:r>
              <a:rPr lang="nl-BE" dirty="0"/>
              <a:t>Normaliteit: de residuen zijn normaal verdeeld</a:t>
            </a:r>
          </a:p>
          <a:p>
            <a:pPr marL="1821150" lvl="2" indent="-514350">
              <a:buFont typeface="+mj-lt"/>
              <a:buAutoNum type="arabicPeriod"/>
            </a:pPr>
            <a:r>
              <a:rPr lang="nl-BE" dirty="0"/>
              <a:t>Homoscedasticiteit: de residuen hebben gelijke varianties</a:t>
            </a:r>
          </a:p>
          <a:p>
            <a:pPr marL="1821150" lvl="2" indent="-514350">
              <a:buFont typeface="+mj-lt"/>
              <a:buAutoNum type="arabicPeriod"/>
            </a:pPr>
            <a:r>
              <a:rPr lang="nl-BE" dirty="0"/>
              <a:t>Geen extreme uitschieters onder de residuen</a:t>
            </a:r>
          </a:p>
          <a:p>
            <a:pPr marL="1821150" lvl="2" indent="-514350">
              <a:buFont typeface="+mj-lt"/>
              <a:buAutoNum type="arabicPeriod"/>
            </a:pPr>
            <a:r>
              <a:rPr lang="nl-BE" b="1" dirty="0">
                <a:solidFill>
                  <a:srgbClr val="C00000"/>
                </a:solidFill>
              </a:rPr>
              <a:t>Geen multicollineariteit</a:t>
            </a:r>
          </a:p>
          <a:p>
            <a:pPr marL="2393550" lvl="3" indent="-514350"/>
            <a:r>
              <a:rPr lang="nl-BE" dirty="0">
                <a:highlight>
                  <a:srgbClr val="FFFF00"/>
                </a:highlight>
              </a:rPr>
              <a:t>Nieuw bij meervoudige regressie</a:t>
            </a:r>
          </a:p>
          <a:p>
            <a:pPr marL="2393550" lvl="3" indent="-514350"/>
            <a:r>
              <a:rPr lang="nl-BE" dirty="0"/>
              <a:t>Er mag geen sterke correlatie zijn tussen de predictoren</a:t>
            </a:r>
          </a:p>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48</a:t>
            </a:fld>
            <a:endParaRPr lang="en-GB" noProof="0" dirty="0"/>
          </a:p>
        </p:txBody>
      </p:sp>
      <p:sp>
        <p:nvSpPr>
          <p:cNvPr id="8" name="Rechthoek 7">
            <a:extLst>
              <a:ext uri="{FF2B5EF4-FFF2-40B4-BE49-F238E27FC236}">
                <a16:creationId xmlns:a16="http://schemas.microsoft.com/office/drawing/2014/main" id="{BE372ABB-1F4B-436E-85A4-473EAA1CF55D}"/>
              </a:ext>
            </a:extLst>
          </p:cNvPr>
          <p:cNvSpPr/>
          <p:nvPr/>
        </p:nvSpPr>
        <p:spPr>
          <a:xfrm>
            <a:off x="1426552" y="4045024"/>
            <a:ext cx="14627535" cy="2752818"/>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jdelijke aanduiding voor inhoud 2">
            <a:extLst>
              <a:ext uri="{FF2B5EF4-FFF2-40B4-BE49-F238E27FC236}">
                <a16:creationId xmlns:a16="http://schemas.microsoft.com/office/drawing/2014/main" id="{906A8AC9-CC94-4D33-B2B6-3F13556344F2}"/>
              </a:ext>
            </a:extLst>
          </p:cNvPr>
          <p:cNvSpPr txBox="1">
            <a:spLocks/>
          </p:cNvSpPr>
          <p:nvPr/>
        </p:nvSpPr>
        <p:spPr>
          <a:xfrm>
            <a:off x="9817441" y="6797842"/>
            <a:ext cx="6446389" cy="558095"/>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err="1">
                <a:solidFill>
                  <a:srgbClr val="F08341"/>
                </a:solidFill>
              </a:rPr>
              <a:t>Adhv</a:t>
            </a:r>
            <a:r>
              <a:rPr lang="nl-BE" b="1" dirty="0">
                <a:solidFill>
                  <a:srgbClr val="F08341"/>
                </a:solidFill>
              </a:rPr>
              <a:t> residuenanalyse in SPSS</a:t>
            </a:r>
          </a:p>
        </p:txBody>
      </p:sp>
    </p:spTree>
    <p:extLst>
      <p:ext uri="{BB962C8B-B14F-4D97-AF65-F5344CB8AC3E}">
        <p14:creationId xmlns:p14="http://schemas.microsoft.com/office/powerpoint/2010/main" val="1039198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p:txBody>
          <a:bodyPr>
            <a:normAutofit/>
          </a:bodyPr>
          <a:lstStyle/>
          <a:p>
            <a:r>
              <a:rPr lang="nl-BE" b="1" dirty="0"/>
              <a:t>Assumptie 2: </a:t>
            </a:r>
            <a:r>
              <a:rPr lang="nl-BE" dirty="0"/>
              <a:t>Twee of meer predictoren</a:t>
            </a:r>
          </a:p>
          <a:p>
            <a:pPr lvl="1"/>
            <a:r>
              <a:rPr lang="nl-BE" dirty="0">
                <a:solidFill>
                  <a:srgbClr val="C00000"/>
                </a:solidFill>
              </a:rPr>
              <a:t>Geen restrictie rond meetniveau? </a:t>
            </a:r>
            <a:r>
              <a:rPr lang="nl-BE" b="1" dirty="0">
                <a:solidFill>
                  <a:srgbClr val="C00000"/>
                </a:solidFill>
              </a:rPr>
              <a:t>Toch wel</a:t>
            </a:r>
          </a:p>
          <a:p>
            <a:pPr lvl="2"/>
            <a:r>
              <a:rPr lang="nl-BE" dirty="0"/>
              <a:t>Metrisch: oké</a:t>
            </a:r>
          </a:p>
          <a:p>
            <a:pPr lvl="2"/>
            <a:r>
              <a:rPr lang="nl-BE" dirty="0"/>
              <a:t>Categorisch: oké, </a:t>
            </a:r>
            <a:r>
              <a:rPr lang="nl-BE" u="sng" dirty="0"/>
              <a:t>als het om binaire (of dummy-)variabelen gaat</a:t>
            </a:r>
            <a:endParaRPr lang="nl-BE" dirty="0"/>
          </a:p>
          <a:p>
            <a:pPr lvl="3"/>
            <a:r>
              <a:rPr lang="nl-BE" dirty="0"/>
              <a:t>Binair: nominale variabele met twee categorieën</a:t>
            </a:r>
          </a:p>
          <a:p>
            <a:pPr lvl="3"/>
            <a:r>
              <a:rPr lang="nl-BE" dirty="0"/>
              <a:t>Bv. ‘W1_Geslacht’ (‘0 = Man’, ‘1 = Vrouw’): geen probleem</a:t>
            </a:r>
          </a:p>
          <a:p>
            <a:pPr lvl="1"/>
            <a:r>
              <a:rPr lang="nl-BE" dirty="0"/>
              <a:t>Wat met categorische variabelen met &gt; 2 categorieën?</a:t>
            </a:r>
          </a:p>
          <a:p>
            <a:pPr lvl="2"/>
            <a:r>
              <a:rPr lang="nl-BE" dirty="0"/>
              <a:t>Bv. ‘W1_ACT’: thuis studeren vs. thuis werken vs. op werkplek werken</a:t>
            </a:r>
          </a:p>
          <a:p>
            <a:pPr lvl="3"/>
            <a:r>
              <a:rPr lang="nl-BE" dirty="0"/>
              <a:t>Bemoeilijkt interpretatie van regressieresultaten</a:t>
            </a:r>
          </a:p>
          <a:p>
            <a:pPr lvl="1"/>
            <a:r>
              <a:rPr lang="nl-BE" dirty="0"/>
              <a:t>Oplossing: </a:t>
            </a:r>
            <a:r>
              <a:rPr lang="nl-BE" b="1" dirty="0">
                <a:solidFill>
                  <a:srgbClr val="C00000"/>
                </a:solidFill>
              </a:rPr>
              <a:t>dummificeren</a:t>
            </a:r>
            <a:endParaRPr lang="nl-BE" dirty="0">
              <a:solidFill>
                <a:srgbClr val="C00000"/>
              </a:solidFill>
            </a:endParaRPr>
          </a:p>
          <a:p>
            <a:pPr lvl="1"/>
            <a:endParaRPr lang="nl-BE" dirty="0"/>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49</a:t>
            </a:fld>
            <a:endParaRPr lang="en-GB" noProof="0" dirty="0"/>
          </a:p>
        </p:txBody>
      </p:sp>
      <p:sp>
        <p:nvSpPr>
          <p:cNvPr id="5" name="Tijdelijke aanduiding voor inhoud 4">
            <a:extLst>
              <a:ext uri="{FF2B5EF4-FFF2-40B4-BE49-F238E27FC236}">
                <a16:creationId xmlns:a16="http://schemas.microsoft.com/office/drawing/2014/main" id="{A30980C7-AB75-45A0-966F-474AAD63CCB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82043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a:xfrm>
            <a:off x="327069" y="1816272"/>
            <a:ext cx="16858641" cy="7937327"/>
          </a:xfrm>
        </p:spPr>
        <p:txBody>
          <a:bodyPr>
            <a:normAutofit/>
          </a:bodyPr>
          <a:lstStyle/>
          <a:p>
            <a:pPr marL="86400" indent="0">
              <a:buNone/>
            </a:pPr>
            <a:r>
              <a:rPr lang="nl-BE" b="1" dirty="0"/>
              <a:t>Correlatietoetsen</a:t>
            </a:r>
          </a:p>
          <a:p>
            <a:r>
              <a:rPr lang="nl-BE" dirty="0"/>
              <a:t>Lineair verband tussen twee metrische/ordinale variabelen</a:t>
            </a:r>
          </a:p>
          <a:p>
            <a:r>
              <a:rPr lang="nl-BE" u="sng" dirty="0">
                <a:solidFill>
                  <a:srgbClr val="002060"/>
                </a:solidFill>
              </a:rPr>
              <a:t>Geen onderscheid</a:t>
            </a:r>
            <a:r>
              <a:rPr lang="nl-BE" dirty="0">
                <a:solidFill>
                  <a:srgbClr val="002060"/>
                </a:solidFill>
              </a:rPr>
              <a:t> tussen </a:t>
            </a:r>
            <a:r>
              <a:rPr lang="nl-BE" dirty="0" err="1"/>
              <a:t>onafh</a:t>
            </a:r>
            <a:r>
              <a:rPr lang="nl-BE" dirty="0"/>
              <a:t>. en </a:t>
            </a:r>
            <a:r>
              <a:rPr lang="nl-BE" dirty="0" err="1"/>
              <a:t>afh</a:t>
            </a:r>
            <a:r>
              <a:rPr lang="nl-BE" dirty="0"/>
              <a:t>. variabele</a:t>
            </a:r>
          </a:p>
          <a:p>
            <a:pPr marL="86400" indent="0">
              <a:buNone/>
            </a:pPr>
            <a:endParaRPr lang="nl-BE" b="1" dirty="0">
              <a:solidFill>
                <a:srgbClr val="002060"/>
              </a:solidFill>
            </a:endParaRPr>
          </a:p>
          <a:p>
            <a:pPr marL="86400" indent="0">
              <a:buNone/>
            </a:pPr>
            <a:r>
              <a:rPr lang="nl-BE" b="1" dirty="0">
                <a:solidFill>
                  <a:srgbClr val="002060"/>
                </a:solidFill>
              </a:rPr>
              <a:t>Lineaire regressieanalyse</a:t>
            </a:r>
          </a:p>
          <a:p>
            <a:pPr marL="86400" indent="0">
              <a:buNone/>
            </a:pPr>
            <a:r>
              <a:rPr lang="nl-BE" dirty="0">
                <a:solidFill>
                  <a:srgbClr val="002060"/>
                </a:solidFill>
              </a:rPr>
              <a:t>= stap verder dan correlatietoetsen</a:t>
            </a:r>
          </a:p>
          <a:p>
            <a:r>
              <a:rPr lang="nl-BE" b="1" dirty="0"/>
              <a:t>Wél onderscheid tussen </a:t>
            </a:r>
            <a:r>
              <a:rPr lang="nl-BE" b="1" dirty="0" err="1"/>
              <a:t>onafh</a:t>
            </a:r>
            <a:r>
              <a:rPr lang="nl-BE" b="1" dirty="0"/>
              <a:t>. en </a:t>
            </a:r>
            <a:r>
              <a:rPr lang="nl-BE" b="1" dirty="0" err="1"/>
              <a:t>afh</a:t>
            </a:r>
            <a:r>
              <a:rPr lang="nl-BE" b="1" dirty="0"/>
              <a:t>. variabele</a:t>
            </a:r>
          </a:p>
          <a:p>
            <a:pPr lvl="1"/>
            <a:r>
              <a:rPr lang="nl-BE" dirty="0"/>
              <a:t>We veronderstellen een </a:t>
            </a:r>
            <a:r>
              <a:rPr lang="nl-BE" b="1" dirty="0"/>
              <a:t>richting </a:t>
            </a:r>
            <a:r>
              <a:rPr lang="nl-BE" dirty="0"/>
              <a:t>(X </a:t>
            </a:r>
            <a:r>
              <a:rPr lang="nl-BE" dirty="0">
                <a:sym typeface="Wingdings" panose="05000000000000000000" pitchFamily="2" charset="2"/>
              </a:rPr>
              <a:t> Y)</a:t>
            </a:r>
          </a:p>
          <a:p>
            <a:pPr lvl="1"/>
            <a:r>
              <a:rPr lang="nl-BE" dirty="0">
                <a:sym typeface="Wingdings" panose="05000000000000000000" pitchFamily="2" charset="2"/>
              </a:rPr>
              <a:t>X heeft ‘een effect op’ Y</a:t>
            </a:r>
          </a:p>
          <a:p>
            <a:pPr lvl="1"/>
            <a:r>
              <a:rPr lang="nl-BE" dirty="0">
                <a:sym typeface="Wingdings" panose="05000000000000000000" pitchFamily="2" charset="2"/>
              </a:rPr>
              <a:t>Wat gebeurt met Y als X met één eenheid verandert?</a:t>
            </a:r>
          </a:p>
          <a:p>
            <a:r>
              <a:rPr lang="nl-BE" b="1" dirty="0">
                <a:sym typeface="Wingdings" panose="05000000000000000000" pitchFamily="2" charset="2"/>
              </a:rPr>
              <a:t>Bepaald kenmerk (Y) </a:t>
            </a:r>
            <a:r>
              <a:rPr lang="nl-BE" b="1" u="sng" dirty="0">
                <a:sym typeface="Wingdings" panose="05000000000000000000" pitchFamily="2" charset="2"/>
              </a:rPr>
              <a:t>voorspellen/verklaren</a:t>
            </a:r>
            <a:r>
              <a:rPr lang="nl-BE" b="1" dirty="0">
                <a:sym typeface="Wingdings" panose="05000000000000000000" pitchFamily="2" charset="2"/>
              </a:rPr>
              <a:t> a.d.h.v. X</a:t>
            </a:r>
          </a:p>
          <a:p>
            <a:pPr lvl="1"/>
            <a:r>
              <a:rPr lang="nl-BE" dirty="0">
                <a:sym typeface="Wingdings" panose="05000000000000000000" pitchFamily="2" charset="2"/>
              </a:rPr>
              <a:t>Y = uitkomstvariabele of </a:t>
            </a:r>
            <a:r>
              <a:rPr lang="nl-BE" dirty="0" err="1">
                <a:sym typeface="Wingdings" panose="05000000000000000000" pitchFamily="2" charset="2"/>
              </a:rPr>
              <a:t>regressor</a:t>
            </a:r>
            <a:endParaRPr lang="nl-BE" dirty="0">
              <a:sym typeface="Wingdings" panose="05000000000000000000" pitchFamily="2" charset="2"/>
            </a:endParaRPr>
          </a:p>
          <a:p>
            <a:pPr lvl="1"/>
            <a:r>
              <a:rPr lang="nl-BE" dirty="0">
                <a:sym typeface="Wingdings" panose="05000000000000000000" pitchFamily="2" charset="2"/>
              </a:rPr>
              <a:t>X = voorspeller of predictor</a:t>
            </a:r>
            <a:endParaRPr lang="nl-BE" dirty="0"/>
          </a:p>
          <a:p>
            <a:endParaRPr lang="nl-BE" b="1" dirty="0"/>
          </a:p>
          <a:p>
            <a:pPr lvl="1"/>
            <a:endParaRPr lang="nl-BE" dirty="0"/>
          </a:p>
          <a:p>
            <a:pPr marL="86400" indent="0">
              <a:buNone/>
            </a:pPr>
            <a:endParaRPr lang="nl-BE" b="1" dirty="0"/>
          </a:p>
        </p:txBody>
      </p:sp>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pic>
        <p:nvPicPr>
          <p:cNvPr id="8" name="Afbeelding 7">
            <a:extLst>
              <a:ext uri="{FF2B5EF4-FFF2-40B4-BE49-F238E27FC236}">
                <a16:creationId xmlns:a16="http://schemas.microsoft.com/office/drawing/2014/main" id="{F3AAEF27-72FD-4778-BB3E-1838D7D74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2768" y="3814507"/>
            <a:ext cx="4122821" cy="4122821"/>
          </a:xfrm>
          <a:prstGeom prst="rect">
            <a:avLst/>
          </a:prstGeom>
        </p:spPr>
      </p:pic>
    </p:spTree>
    <p:extLst>
      <p:ext uri="{BB962C8B-B14F-4D97-AF65-F5344CB8AC3E}">
        <p14:creationId xmlns:p14="http://schemas.microsoft.com/office/powerpoint/2010/main" val="35750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a:xfrm>
            <a:off x="327069" y="1816273"/>
            <a:ext cx="16858641" cy="7532264"/>
          </a:xfrm>
        </p:spPr>
        <p:txBody>
          <a:bodyPr>
            <a:normAutofit/>
          </a:bodyPr>
          <a:lstStyle/>
          <a:p>
            <a:r>
              <a:rPr lang="nl-BE" b="1" dirty="0"/>
              <a:t>Dummificeren </a:t>
            </a:r>
            <a:r>
              <a:rPr lang="nl-BE" dirty="0"/>
              <a:t>of binair maken</a:t>
            </a:r>
            <a:br>
              <a:rPr lang="nl-BE" dirty="0"/>
            </a:br>
            <a:r>
              <a:rPr lang="nl-BE" dirty="0"/>
              <a:t>= opsplitsen nominale variabele met k categorieën in </a:t>
            </a:r>
            <a:r>
              <a:rPr lang="nl-BE" b="1" dirty="0"/>
              <a:t>k – 1 dummyvariabelen</a:t>
            </a:r>
          </a:p>
          <a:p>
            <a:pPr lvl="1"/>
            <a:r>
              <a:rPr lang="nl-BE" dirty="0"/>
              <a:t>Eén referentiecategorie kiezen</a:t>
            </a:r>
          </a:p>
          <a:p>
            <a:pPr lvl="2"/>
            <a:r>
              <a:rPr lang="nl-BE" dirty="0"/>
              <a:t>Hiermee worden de andere categorieën vergeleken</a:t>
            </a:r>
          </a:p>
          <a:p>
            <a:pPr lvl="1"/>
            <a:r>
              <a:rPr lang="nl-BE" dirty="0">
                <a:solidFill>
                  <a:srgbClr val="C00000"/>
                </a:solidFill>
              </a:rPr>
              <a:t>Zo het ware effect van het behoren tot een bepaalde categorie zichtbaar</a:t>
            </a:r>
          </a:p>
          <a:p>
            <a:pPr lvl="1"/>
            <a:r>
              <a:rPr lang="nl-BE" dirty="0"/>
              <a:t>Effect van referentiecategorie </a:t>
            </a:r>
            <a:br>
              <a:rPr lang="nl-BE" dirty="0"/>
            </a:br>
            <a:r>
              <a:rPr lang="nl-BE" dirty="0"/>
              <a:t>= verwerkt in constante term regressievergelijking (b</a:t>
            </a:r>
            <a:r>
              <a:rPr lang="nl-BE" baseline="-25000" dirty="0"/>
              <a:t>0</a:t>
            </a:r>
            <a:r>
              <a:rPr lang="nl-BE" dirty="0"/>
              <a:t>)</a:t>
            </a:r>
          </a:p>
          <a:p>
            <a:pPr lvl="1"/>
            <a:endParaRPr lang="nl-BE" dirty="0"/>
          </a:p>
          <a:p>
            <a:pPr lvl="1"/>
            <a:r>
              <a:rPr lang="nl-BE" b="1" dirty="0"/>
              <a:t>Bv. ‘W1_ACT’:</a:t>
            </a:r>
          </a:p>
          <a:p>
            <a:pPr lvl="2"/>
            <a:r>
              <a:rPr lang="nl-BE" dirty="0"/>
              <a:t>Indien ‘1 = Ik studeer thuis’ referentiecategorie</a:t>
            </a:r>
          </a:p>
          <a:p>
            <a:pPr lvl="2"/>
            <a:r>
              <a:rPr lang="nl-BE" dirty="0"/>
              <a:t>Dan ‘2 = Ik werk thuis’ en ‘3 = Ik werk op mijn werkplek’ dummificeren</a:t>
            </a:r>
          </a:p>
          <a:p>
            <a:pPr lvl="3"/>
            <a:r>
              <a:rPr lang="nl-BE" dirty="0"/>
              <a:t>‘</a:t>
            </a:r>
            <a:r>
              <a:rPr lang="nl-BE" dirty="0" err="1"/>
              <a:t>ACT_Dummy_Thuiswerk</a:t>
            </a:r>
            <a:r>
              <a:rPr lang="nl-BE" dirty="0"/>
              <a:t>’</a:t>
            </a:r>
          </a:p>
          <a:p>
            <a:pPr lvl="3"/>
            <a:r>
              <a:rPr lang="nl-BE" dirty="0"/>
              <a:t>‘</a:t>
            </a:r>
            <a:r>
              <a:rPr lang="nl-BE" dirty="0" err="1"/>
              <a:t>ACT_Dummy_Werkplekwerk</a:t>
            </a:r>
            <a:r>
              <a:rPr lang="nl-BE" dirty="0"/>
              <a:t>’</a:t>
            </a:r>
          </a:p>
          <a:p>
            <a:pPr lvl="3"/>
            <a:endParaRPr lang="nl-BE" dirty="0"/>
          </a:p>
          <a:p>
            <a:pPr lvl="1"/>
            <a:endParaRPr lang="nl-BE" dirty="0"/>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50</a:t>
            </a:fld>
            <a:endParaRPr lang="en-GB" noProof="0" dirty="0"/>
          </a:p>
        </p:txBody>
      </p:sp>
      <p:sp>
        <p:nvSpPr>
          <p:cNvPr id="5" name="Tijdelijke aanduiding voor inhoud 4">
            <a:extLst>
              <a:ext uri="{FF2B5EF4-FFF2-40B4-BE49-F238E27FC236}">
                <a16:creationId xmlns:a16="http://schemas.microsoft.com/office/drawing/2014/main" id="{A30980C7-AB75-45A0-966F-474AAD63CCBB}"/>
              </a:ext>
            </a:extLst>
          </p:cNvPr>
          <p:cNvSpPr>
            <a:spLocks noGrp="1"/>
          </p:cNvSpPr>
          <p:nvPr>
            <p:ph idx="13"/>
          </p:nvPr>
        </p:nvSpPr>
        <p:spPr>
          <a:xfrm>
            <a:off x="8669337" y="8101925"/>
            <a:ext cx="7509123" cy="605424"/>
          </a:xfrm>
        </p:spPr>
        <p:txBody>
          <a:bodyPr>
            <a:normAutofit/>
          </a:bodyPr>
          <a:lstStyle/>
          <a:p>
            <a:r>
              <a:rPr lang="nl-BE" sz="2400" b="1" dirty="0"/>
              <a:t>Deze variabelen in regressievergelijking</a:t>
            </a:r>
          </a:p>
        </p:txBody>
      </p:sp>
      <p:sp>
        <p:nvSpPr>
          <p:cNvPr id="6" name="Rechteraccolade 5">
            <a:extLst>
              <a:ext uri="{FF2B5EF4-FFF2-40B4-BE49-F238E27FC236}">
                <a16:creationId xmlns:a16="http://schemas.microsoft.com/office/drawing/2014/main" id="{D1643965-A7C3-4388-90E6-B3559FE0F62C}"/>
              </a:ext>
            </a:extLst>
          </p:cNvPr>
          <p:cNvSpPr/>
          <p:nvPr/>
        </p:nvSpPr>
        <p:spPr>
          <a:xfrm>
            <a:off x="8107487" y="7937327"/>
            <a:ext cx="360947" cy="949564"/>
          </a:xfrm>
          <a:prstGeom prst="rightBrac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4154350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a:xfrm>
            <a:off x="327069" y="1816272"/>
            <a:ext cx="16858641" cy="7327727"/>
          </a:xfrm>
        </p:spPr>
        <p:txBody>
          <a:bodyPr>
            <a:normAutofit/>
          </a:bodyPr>
          <a:lstStyle/>
          <a:p>
            <a:r>
              <a:rPr lang="nl-BE" b="1" dirty="0">
                <a:solidFill>
                  <a:srgbClr val="C00000"/>
                </a:solidFill>
              </a:rPr>
              <a:t>Dummificeren </a:t>
            </a:r>
            <a:r>
              <a:rPr lang="nl-BE" dirty="0">
                <a:solidFill>
                  <a:srgbClr val="C00000"/>
                </a:solidFill>
              </a:rPr>
              <a:t>van ‘W1_ACT’ via </a:t>
            </a:r>
            <a:r>
              <a:rPr lang="nl-BE" i="1" dirty="0" err="1">
                <a:solidFill>
                  <a:srgbClr val="C00000"/>
                </a:solidFill>
              </a:rPr>
              <a:t>Recode</a:t>
            </a:r>
            <a:r>
              <a:rPr lang="nl-BE" i="1" dirty="0">
                <a:solidFill>
                  <a:srgbClr val="C00000"/>
                </a:solidFill>
              </a:rPr>
              <a:t> </a:t>
            </a:r>
            <a:r>
              <a:rPr lang="nl-BE" i="1" dirty="0" err="1">
                <a:solidFill>
                  <a:srgbClr val="C00000"/>
                </a:solidFill>
              </a:rPr>
              <a:t>into</a:t>
            </a:r>
            <a:r>
              <a:rPr lang="nl-BE" i="1" dirty="0">
                <a:solidFill>
                  <a:srgbClr val="C00000"/>
                </a:solidFill>
              </a:rPr>
              <a:t> Different Variables</a:t>
            </a:r>
          </a:p>
          <a:p>
            <a:endParaRPr lang="nl-BE" i="1" dirty="0"/>
          </a:p>
          <a:p>
            <a:endParaRPr lang="nl-BE" i="1" dirty="0"/>
          </a:p>
          <a:p>
            <a:endParaRPr lang="nl-BE" i="1" dirty="0"/>
          </a:p>
          <a:p>
            <a:endParaRPr lang="nl-BE" i="1" dirty="0"/>
          </a:p>
          <a:p>
            <a:endParaRPr lang="nl-BE" i="1" dirty="0"/>
          </a:p>
          <a:p>
            <a:endParaRPr lang="nl-BE" i="1" dirty="0"/>
          </a:p>
          <a:p>
            <a:endParaRPr lang="nl-BE" i="1" dirty="0"/>
          </a:p>
          <a:p>
            <a:endParaRPr lang="nl-BE" i="1" dirty="0"/>
          </a:p>
          <a:p>
            <a:endParaRPr lang="nl-BE" i="1" dirty="0"/>
          </a:p>
          <a:p>
            <a:pPr lvl="1"/>
            <a:r>
              <a:rPr lang="nl-BE" b="1" dirty="0"/>
              <a:t>= ‘W1_ACT’ twee keer </a:t>
            </a:r>
            <a:r>
              <a:rPr lang="nl-BE" b="1" dirty="0" err="1"/>
              <a:t>hercoderen</a:t>
            </a:r>
            <a:endParaRPr lang="nl-BE" b="1" dirty="0"/>
          </a:p>
          <a:p>
            <a:pPr lvl="2"/>
            <a:r>
              <a:rPr lang="nl-BE" dirty="0"/>
              <a:t>Telkens de categorie op ‘1’ zetten, de rest op ‘0’</a:t>
            </a:r>
          </a:p>
          <a:p>
            <a:pPr lvl="2"/>
            <a:r>
              <a:rPr lang="nl-BE" dirty="0"/>
              <a:t>Niet voor referentiecategorie!</a:t>
            </a:r>
          </a:p>
          <a:p>
            <a:pPr lvl="1"/>
            <a:endParaRPr lang="nl-BE" dirty="0"/>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51</a:t>
            </a:fld>
            <a:endParaRPr lang="en-GB" noProof="0" dirty="0"/>
          </a:p>
        </p:txBody>
      </p:sp>
      <p:sp>
        <p:nvSpPr>
          <p:cNvPr id="5" name="Tijdelijke aanduiding voor inhoud 4">
            <a:extLst>
              <a:ext uri="{FF2B5EF4-FFF2-40B4-BE49-F238E27FC236}">
                <a16:creationId xmlns:a16="http://schemas.microsoft.com/office/drawing/2014/main" id="{A30980C7-AB75-45A0-966F-474AAD63CCBB}"/>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571D30FA-4241-4C3D-988B-6A81210909CA}"/>
              </a:ext>
            </a:extLst>
          </p:cNvPr>
          <p:cNvPicPr>
            <a:picLocks noChangeAspect="1"/>
          </p:cNvPicPr>
          <p:nvPr/>
        </p:nvPicPr>
        <p:blipFill>
          <a:blip r:embed="rId2"/>
          <a:stretch>
            <a:fillRect/>
          </a:stretch>
        </p:blipFill>
        <p:spPr>
          <a:xfrm>
            <a:off x="890571" y="2367386"/>
            <a:ext cx="12212754" cy="4706007"/>
          </a:xfrm>
          <a:prstGeom prst="rect">
            <a:avLst/>
          </a:prstGeom>
        </p:spPr>
      </p:pic>
      <p:sp>
        <p:nvSpPr>
          <p:cNvPr id="7" name="Rechthoek: afgeronde hoeken 6">
            <a:extLst>
              <a:ext uri="{FF2B5EF4-FFF2-40B4-BE49-F238E27FC236}">
                <a16:creationId xmlns:a16="http://schemas.microsoft.com/office/drawing/2014/main" id="{A696F7D6-A76E-4052-B2F7-E3D6EF7B6690}"/>
              </a:ext>
            </a:extLst>
          </p:cNvPr>
          <p:cNvSpPr/>
          <p:nvPr/>
        </p:nvSpPr>
        <p:spPr>
          <a:xfrm>
            <a:off x="3308684" y="2514600"/>
            <a:ext cx="625642" cy="360947"/>
          </a:xfrm>
          <a:prstGeom prst="round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afgeronde hoeken 7">
            <a:extLst>
              <a:ext uri="{FF2B5EF4-FFF2-40B4-BE49-F238E27FC236}">
                <a16:creationId xmlns:a16="http://schemas.microsoft.com/office/drawing/2014/main" id="{7C80E1A0-87B5-4F12-ADD3-A06B84D87816}"/>
              </a:ext>
            </a:extLst>
          </p:cNvPr>
          <p:cNvSpPr/>
          <p:nvPr/>
        </p:nvSpPr>
        <p:spPr>
          <a:xfrm>
            <a:off x="6371306" y="2486526"/>
            <a:ext cx="1184526" cy="389021"/>
          </a:xfrm>
          <a:prstGeom prst="round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afgeronde hoeken 8">
            <a:extLst>
              <a:ext uri="{FF2B5EF4-FFF2-40B4-BE49-F238E27FC236}">
                <a16:creationId xmlns:a16="http://schemas.microsoft.com/office/drawing/2014/main" id="{B115A580-EBB2-42E4-B9E9-29913AF0E8F4}"/>
              </a:ext>
            </a:extLst>
          </p:cNvPr>
          <p:cNvSpPr/>
          <p:nvPr/>
        </p:nvSpPr>
        <p:spPr>
          <a:xfrm>
            <a:off x="3308684" y="4291264"/>
            <a:ext cx="625642" cy="360947"/>
          </a:xfrm>
          <a:prstGeom prst="round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afgeronde hoeken 9">
            <a:extLst>
              <a:ext uri="{FF2B5EF4-FFF2-40B4-BE49-F238E27FC236}">
                <a16:creationId xmlns:a16="http://schemas.microsoft.com/office/drawing/2014/main" id="{3C0C1E0E-A74C-4389-86D2-1E8D951C49B4}"/>
              </a:ext>
            </a:extLst>
          </p:cNvPr>
          <p:cNvSpPr/>
          <p:nvPr/>
        </p:nvSpPr>
        <p:spPr>
          <a:xfrm>
            <a:off x="6371306" y="4263190"/>
            <a:ext cx="1184526" cy="389021"/>
          </a:xfrm>
          <a:prstGeom prst="round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3987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p:txBody>
          <a:bodyPr>
            <a:normAutofit/>
          </a:bodyPr>
          <a:lstStyle/>
          <a:p>
            <a:r>
              <a:rPr lang="nl-BE" b="1" dirty="0"/>
              <a:t>Dummificeren </a:t>
            </a:r>
            <a:r>
              <a:rPr lang="nl-BE" dirty="0"/>
              <a:t>van ‘W1_ACT’</a:t>
            </a:r>
          </a:p>
          <a:p>
            <a:pPr lvl="1"/>
            <a:r>
              <a:rPr lang="nl-BE" dirty="0"/>
              <a:t>Dummyvariabelen in regressie stoppen</a:t>
            </a:r>
          </a:p>
          <a:p>
            <a:pPr lvl="1"/>
            <a:endParaRPr lang="nl-BE" dirty="0"/>
          </a:p>
          <a:p>
            <a:pPr lvl="1"/>
            <a:endParaRPr lang="nl-BE" dirty="0"/>
          </a:p>
          <a:p>
            <a:pPr lvl="1"/>
            <a:endParaRPr lang="nl-BE" dirty="0"/>
          </a:p>
          <a:p>
            <a:pPr lvl="1"/>
            <a:endParaRPr lang="nl-BE" dirty="0"/>
          </a:p>
          <a:p>
            <a:pPr lvl="1"/>
            <a:endParaRPr lang="nl-BE" dirty="0"/>
          </a:p>
          <a:p>
            <a:pPr lvl="1"/>
            <a:r>
              <a:rPr lang="nl-BE" dirty="0"/>
              <a:t>Bv. Indien respondent voor beide dummyvariabelen 0 heeft</a:t>
            </a:r>
          </a:p>
          <a:p>
            <a:pPr lvl="2"/>
            <a:r>
              <a:rPr lang="nl-BE" dirty="0"/>
              <a:t>Constante term blijft over = gemiddelde van mensen die thuis studeren</a:t>
            </a:r>
          </a:p>
          <a:p>
            <a:pPr lvl="1"/>
            <a:r>
              <a:rPr lang="nl-BE" dirty="0"/>
              <a:t>Bv. Indien respondent thuis werkt: ‘</a:t>
            </a:r>
            <a:r>
              <a:rPr lang="nl-BE" dirty="0" err="1"/>
              <a:t>ACT_Dummy_Thuiswerk</a:t>
            </a:r>
            <a:r>
              <a:rPr lang="nl-BE" dirty="0"/>
              <a:t>’ = 1</a:t>
            </a:r>
          </a:p>
          <a:p>
            <a:pPr lvl="2"/>
            <a:r>
              <a:rPr lang="nl-BE" dirty="0"/>
              <a:t>Regressiecoëfficiënt toont hoeveel hoger/lager de gemiddelde score is dan die van mensen die thuis studeren (daarom de </a:t>
            </a:r>
            <a:r>
              <a:rPr lang="nl-BE" u="sng" dirty="0"/>
              <a:t>referentie</a:t>
            </a:r>
            <a:r>
              <a:rPr lang="nl-BE" dirty="0"/>
              <a:t>categorie)</a:t>
            </a:r>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52</a:t>
            </a:fld>
            <a:endParaRPr lang="en-GB" noProof="0" dirty="0"/>
          </a:p>
        </p:txBody>
      </p:sp>
      <p:sp>
        <p:nvSpPr>
          <p:cNvPr id="5" name="Tijdelijke aanduiding voor inhoud 4">
            <a:extLst>
              <a:ext uri="{FF2B5EF4-FFF2-40B4-BE49-F238E27FC236}">
                <a16:creationId xmlns:a16="http://schemas.microsoft.com/office/drawing/2014/main" id="{A30980C7-AB75-45A0-966F-474AAD63CCBB}"/>
              </a:ext>
            </a:extLst>
          </p:cNvPr>
          <p:cNvSpPr>
            <a:spLocks noGrp="1"/>
          </p:cNvSpPr>
          <p:nvPr>
            <p:ph idx="13"/>
          </p:nvPr>
        </p:nvSpPr>
        <p:spPr/>
        <p:txBody>
          <a:bodyPr/>
          <a:lstStyle/>
          <a:p>
            <a:endParaRPr lang="nl-BE"/>
          </a:p>
        </p:txBody>
      </p:sp>
      <p:pic>
        <p:nvPicPr>
          <p:cNvPr id="11" name="Afbeelding 10">
            <a:extLst>
              <a:ext uri="{FF2B5EF4-FFF2-40B4-BE49-F238E27FC236}">
                <a16:creationId xmlns:a16="http://schemas.microsoft.com/office/drawing/2014/main" id="{D04D4ED5-11ED-4B1C-8C50-1A4F34118FA2}"/>
              </a:ext>
            </a:extLst>
          </p:cNvPr>
          <p:cNvPicPr>
            <a:picLocks noChangeAspect="1"/>
          </p:cNvPicPr>
          <p:nvPr/>
        </p:nvPicPr>
        <p:blipFill>
          <a:blip r:embed="rId2"/>
          <a:stretch>
            <a:fillRect/>
          </a:stretch>
        </p:blipFill>
        <p:spPr>
          <a:xfrm>
            <a:off x="1530247" y="2943514"/>
            <a:ext cx="13461101" cy="2590230"/>
          </a:xfrm>
          <a:prstGeom prst="rect">
            <a:avLst/>
          </a:prstGeom>
        </p:spPr>
      </p:pic>
    </p:spTree>
    <p:extLst>
      <p:ext uri="{BB962C8B-B14F-4D97-AF65-F5344CB8AC3E}">
        <p14:creationId xmlns:p14="http://schemas.microsoft.com/office/powerpoint/2010/main" val="3565104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a:xfrm>
            <a:off x="327069" y="1816273"/>
            <a:ext cx="16858641" cy="7813828"/>
          </a:xfrm>
        </p:spPr>
        <p:txBody>
          <a:bodyPr>
            <a:normAutofit/>
          </a:bodyPr>
          <a:lstStyle/>
          <a:p>
            <a:r>
              <a:rPr lang="nl-BE" b="1" dirty="0"/>
              <a:t>Assumptie 8: Multicollineariteit</a:t>
            </a:r>
          </a:p>
          <a:p>
            <a:pPr lvl="1"/>
            <a:r>
              <a:rPr lang="nl-BE" dirty="0"/>
              <a:t>Twee of meer predictoren zijn sterk gecorreleerd</a:t>
            </a:r>
          </a:p>
          <a:p>
            <a:pPr lvl="2"/>
            <a:r>
              <a:rPr lang="nl-BE" dirty="0"/>
              <a:t>= Multicollineariteit</a:t>
            </a:r>
          </a:p>
          <a:p>
            <a:pPr lvl="2"/>
            <a:r>
              <a:rPr lang="nl-BE" dirty="0"/>
              <a:t>= Onbetrouwbare b-coëfficiënten</a:t>
            </a:r>
          </a:p>
          <a:p>
            <a:pPr lvl="2"/>
            <a:r>
              <a:rPr lang="nl-BE" dirty="0"/>
              <a:t>= Te complex model</a:t>
            </a:r>
          </a:p>
          <a:p>
            <a:pPr lvl="3"/>
            <a:r>
              <a:rPr lang="nl-BE" dirty="0"/>
              <a:t>Want indien twee predictoren correleren: </a:t>
            </a:r>
          </a:p>
          <a:p>
            <a:pPr lvl="4"/>
            <a:r>
              <a:rPr lang="nl-BE" dirty="0"/>
              <a:t>Tweede predictor verklaart niet veel extra variantie in het model</a:t>
            </a:r>
          </a:p>
          <a:p>
            <a:pPr lvl="3"/>
            <a:r>
              <a:rPr lang="nl-BE" dirty="0"/>
              <a:t>Beter één van beide weglaten = eenvoudiger model</a:t>
            </a:r>
          </a:p>
          <a:p>
            <a:pPr lvl="3"/>
            <a:endParaRPr lang="nl-BE" dirty="0"/>
          </a:p>
          <a:p>
            <a:pPr lvl="1"/>
            <a:r>
              <a:rPr lang="nl-BE" dirty="0"/>
              <a:t>Bv. Onderzoek bij scholieren (&lt; 18 jaar) </a:t>
            </a:r>
          </a:p>
          <a:p>
            <a:pPr lvl="2"/>
            <a:r>
              <a:rPr lang="nl-BE" dirty="0"/>
              <a:t>Zowel ‘leeftijd’ als ‘aantal studiejaren’ als predictor</a:t>
            </a:r>
          </a:p>
          <a:p>
            <a:pPr lvl="2"/>
            <a:r>
              <a:rPr lang="nl-BE" dirty="0"/>
              <a:t>Beide correleren heel hard: </a:t>
            </a:r>
            <a:r>
              <a:rPr lang="nl-BE" b="1" dirty="0"/>
              <a:t>multicollineariteit!</a:t>
            </a:r>
          </a:p>
          <a:p>
            <a:pPr lvl="2"/>
            <a:endParaRPr lang="nl-BE" dirty="0"/>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53</a:t>
            </a:fld>
            <a:endParaRPr lang="en-GB" noProof="0" dirty="0"/>
          </a:p>
        </p:txBody>
      </p:sp>
      <p:pic>
        <p:nvPicPr>
          <p:cNvPr id="6" name="Afbeelding 5">
            <a:extLst>
              <a:ext uri="{FF2B5EF4-FFF2-40B4-BE49-F238E27FC236}">
                <a16:creationId xmlns:a16="http://schemas.microsoft.com/office/drawing/2014/main" id="{57957999-FFB1-4EC9-BE9F-A06CACA046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527" b="41199"/>
          <a:stretch/>
        </p:blipFill>
        <p:spPr>
          <a:xfrm>
            <a:off x="10611555" y="8492488"/>
            <a:ext cx="5418667" cy="1261112"/>
          </a:xfrm>
          <a:prstGeom prst="rect">
            <a:avLst/>
          </a:prstGeom>
        </p:spPr>
      </p:pic>
    </p:spTree>
    <p:extLst>
      <p:ext uri="{BB962C8B-B14F-4D97-AF65-F5344CB8AC3E}">
        <p14:creationId xmlns:p14="http://schemas.microsoft.com/office/powerpoint/2010/main" val="1320406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DFE74-D05F-4C6A-B67A-F2928C5B1BC7}"/>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0AF54C2C-D243-439B-91D4-9639C7FF1111}"/>
              </a:ext>
            </a:extLst>
          </p:cNvPr>
          <p:cNvSpPr>
            <a:spLocks noGrp="1"/>
          </p:cNvSpPr>
          <p:nvPr>
            <p:ph idx="1"/>
          </p:nvPr>
        </p:nvSpPr>
        <p:spPr>
          <a:xfrm>
            <a:off x="327069" y="1816273"/>
            <a:ext cx="16858641" cy="7813828"/>
          </a:xfrm>
        </p:spPr>
        <p:txBody>
          <a:bodyPr>
            <a:normAutofit/>
          </a:bodyPr>
          <a:lstStyle/>
          <a:p>
            <a:r>
              <a:rPr lang="nl-BE" b="1" dirty="0"/>
              <a:t>Assumptie 8: Multicollineariteit</a:t>
            </a:r>
          </a:p>
          <a:p>
            <a:pPr lvl="1"/>
            <a:r>
              <a:rPr lang="nl-BE" b="1" dirty="0"/>
              <a:t>Maar correlatie is er </a:t>
            </a:r>
            <a:r>
              <a:rPr lang="nl-BE" b="1" u="sng" dirty="0"/>
              <a:t>altijd</a:t>
            </a:r>
            <a:endParaRPr lang="nl-BE" b="1" dirty="0"/>
          </a:p>
          <a:p>
            <a:pPr lvl="2"/>
            <a:r>
              <a:rPr lang="nl-BE" dirty="0"/>
              <a:t>Variabelen opereren nooit in een vacuüm</a:t>
            </a:r>
          </a:p>
          <a:p>
            <a:pPr lvl="2"/>
            <a:r>
              <a:rPr lang="nl-BE" dirty="0"/>
              <a:t>Mag gewoon niet te sterk zijn:</a:t>
            </a:r>
          </a:p>
          <a:p>
            <a:pPr lvl="3"/>
            <a:r>
              <a:rPr lang="nl-BE" dirty="0"/>
              <a:t>Indien r &gt; .60 </a:t>
            </a:r>
            <a:r>
              <a:rPr lang="nl-BE" dirty="0">
                <a:solidFill>
                  <a:srgbClr val="C00000"/>
                </a:solidFill>
                <a:highlight>
                  <a:srgbClr val="FFFF00"/>
                </a:highlight>
              </a:rPr>
              <a:t>én</a:t>
            </a:r>
            <a:r>
              <a:rPr lang="nl-BE" dirty="0"/>
              <a:t> VIF-waarde &gt; 5: </a:t>
            </a:r>
            <a:r>
              <a:rPr lang="nl-BE" b="1" dirty="0"/>
              <a:t>multicollineariteit</a:t>
            </a:r>
          </a:p>
          <a:p>
            <a:pPr lvl="1"/>
            <a:r>
              <a:rPr lang="nl-BE" b="1" dirty="0"/>
              <a:t>Oplossing:</a:t>
            </a:r>
          </a:p>
          <a:p>
            <a:pPr lvl="2"/>
            <a:r>
              <a:rPr lang="nl-BE" dirty="0"/>
              <a:t>Eén van beide predictoren laten vallen</a:t>
            </a:r>
          </a:p>
          <a:p>
            <a:pPr lvl="3"/>
            <a:r>
              <a:rPr lang="nl-BE" dirty="0"/>
              <a:t>Kies niet lukraak: kijk naar theorie!</a:t>
            </a:r>
          </a:p>
          <a:p>
            <a:pPr lvl="2"/>
            <a:r>
              <a:rPr lang="nl-BE" dirty="0"/>
              <a:t>Steekproef opnieuw nemen (vrij radicale beslissing)</a:t>
            </a:r>
          </a:p>
          <a:p>
            <a:pPr lvl="3"/>
            <a:r>
              <a:rPr lang="nl-BE" dirty="0"/>
              <a:t>Kan precisie metingen verhogen en multicollineariteit doen afnemen</a:t>
            </a:r>
          </a:p>
          <a:p>
            <a:pPr lvl="2"/>
            <a:endParaRPr lang="nl-BE" dirty="0"/>
          </a:p>
        </p:txBody>
      </p:sp>
      <p:sp>
        <p:nvSpPr>
          <p:cNvPr id="4" name="Tijdelijke aanduiding voor dianummer 3">
            <a:extLst>
              <a:ext uri="{FF2B5EF4-FFF2-40B4-BE49-F238E27FC236}">
                <a16:creationId xmlns:a16="http://schemas.microsoft.com/office/drawing/2014/main" id="{043F6DFD-6417-445E-96DF-B157FE7EA950}"/>
              </a:ext>
            </a:extLst>
          </p:cNvPr>
          <p:cNvSpPr>
            <a:spLocks noGrp="1"/>
          </p:cNvSpPr>
          <p:nvPr>
            <p:ph type="sldNum" sz="quarter" idx="12"/>
          </p:nvPr>
        </p:nvSpPr>
        <p:spPr/>
        <p:txBody>
          <a:bodyPr/>
          <a:lstStyle/>
          <a:p>
            <a:fld id="{7AE184E0-0BD4-4705-A12B-9B71DDE63301}" type="slidenum">
              <a:rPr lang="en-GB" noProof="0" smtClean="0"/>
              <a:t>54</a:t>
            </a:fld>
            <a:endParaRPr lang="en-GB" noProof="0" dirty="0"/>
          </a:p>
        </p:txBody>
      </p:sp>
    </p:spTree>
    <p:extLst>
      <p:ext uri="{BB962C8B-B14F-4D97-AF65-F5344CB8AC3E}">
        <p14:creationId xmlns:p14="http://schemas.microsoft.com/office/powerpoint/2010/main" val="2016941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3. </a:t>
            </a:r>
            <a:r>
              <a:rPr lang="nl-BE" dirty="0"/>
              <a:t>Hypothesen formuleren</a:t>
            </a:r>
          </a:p>
          <a:p>
            <a:pPr lvl="1"/>
            <a:r>
              <a:rPr lang="nl-BE" dirty="0"/>
              <a:t>Bij regressie twee types toetsen:</a:t>
            </a:r>
          </a:p>
          <a:p>
            <a:pPr lvl="2"/>
            <a:r>
              <a:rPr lang="nl-BE" dirty="0"/>
              <a:t>F-toets voor het ganse model</a:t>
            </a:r>
          </a:p>
          <a:p>
            <a:pPr lvl="2"/>
            <a:r>
              <a:rPr lang="nl-BE" dirty="0"/>
              <a:t>t-toets voor effect van elke predictor apart (bv. Geslacht)</a:t>
            </a:r>
          </a:p>
          <a:p>
            <a:pPr marL="1234350" lvl="1" indent="-514350">
              <a:buFont typeface="+mj-lt"/>
              <a:buAutoNum type="arabicPeriod"/>
            </a:pPr>
            <a:r>
              <a:rPr lang="nl-BE" b="1" dirty="0"/>
              <a:t>Verklaringskracht model</a:t>
            </a:r>
          </a:p>
          <a:p>
            <a:pPr marL="720000" lvl="1" indent="0">
              <a:buNone/>
            </a:pPr>
            <a:r>
              <a:rPr lang="nl-BE" sz="2200" b="1" dirty="0"/>
              <a:t>	H</a:t>
            </a:r>
            <a:r>
              <a:rPr lang="nl-BE" sz="2200" b="1" baseline="-25000" dirty="0"/>
              <a:t>0</a:t>
            </a:r>
            <a:r>
              <a:rPr lang="nl-BE" sz="2200" b="1" dirty="0"/>
              <a:t>:	</a:t>
            </a:r>
            <a:r>
              <a:rPr lang="nl-BE" sz="2200" i="1" dirty="0"/>
              <a:t>Geslacht, leeftijd, werksituatie en het ervaren van depressieve gevoelens hebben geen effect op 						eenzaamheid: de verklaringskracht van dit lineair model is gelijk aan nul.</a:t>
            </a:r>
            <a:br>
              <a:rPr lang="nl-BE" sz="2200" i="1" dirty="0"/>
            </a:br>
            <a:endParaRPr lang="nl-BE" sz="2200" b="1" dirty="0"/>
          </a:p>
          <a:p>
            <a:pPr marL="720000" lvl="1" indent="0">
              <a:buNone/>
            </a:pPr>
            <a:r>
              <a:rPr lang="nl-BE" sz="2200" b="1" dirty="0"/>
              <a:t>	H</a:t>
            </a:r>
            <a:r>
              <a:rPr lang="nl-BE" sz="2200" b="1" baseline="-25000" dirty="0"/>
              <a:t>A</a:t>
            </a:r>
            <a:r>
              <a:rPr lang="nl-BE" sz="2200" b="1" dirty="0"/>
              <a:t>:	</a:t>
            </a:r>
            <a:r>
              <a:rPr lang="nl-BE" sz="2200" i="1" dirty="0"/>
              <a:t>Geslacht, leeftijd, werksituatie en het ervaren van depressieve gevoelens hebben wel een effect op 					eenzaamheid: de verklaringskracht van dit lineair model is groter of kleiner dan nul. </a:t>
            </a:r>
          </a:p>
          <a:p>
            <a:pPr marL="720000" lvl="1" indent="0">
              <a:buNone/>
            </a:pPr>
            <a:endParaRPr lang="nl-BE" sz="2200" b="1" dirty="0"/>
          </a:p>
          <a:p>
            <a:pPr marL="1234350" lvl="1" indent="-514350">
              <a:buFont typeface="+mj-lt"/>
              <a:buAutoNum type="arabicPeriod" startAt="2"/>
            </a:pPr>
            <a:r>
              <a:rPr lang="nl-BE" b="1" dirty="0"/>
              <a:t>Verklaringskracht predictor geslacht</a:t>
            </a:r>
          </a:p>
          <a:p>
            <a:pPr marL="720000" lvl="1" indent="0">
              <a:buNone/>
            </a:pPr>
            <a:r>
              <a:rPr lang="nl-BE" sz="3200" b="1" dirty="0"/>
              <a:t>	</a:t>
            </a:r>
            <a:r>
              <a:rPr lang="nl-BE" sz="2200" b="1" dirty="0"/>
              <a:t>H</a:t>
            </a:r>
            <a:r>
              <a:rPr lang="nl-BE" sz="2200" b="1" baseline="-25000" dirty="0"/>
              <a:t>0</a:t>
            </a:r>
            <a:r>
              <a:rPr lang="nl-BE" sz="2200" b="1" dirty="0"/>
              <a:t>:	</a:t>
            </a:r>
            <a:r>
              <a:rPr lang="nl-BE" sz="2200" i="1" dirty="0"/>
              <a:t>Geslacht heeft geen effect op eenzaamheid: de verklaringskracht van geslacht is gelijk aan nul.</a:t>
            </a:r>
            <a:br>
              <a:rPr lang="nl-BE" sz="2200" i="1" dirty="0"/>
            </a:br>
            <a:endParaRPr lang="nl-BE" sz="2200" b="1" dirty="0"/>
          </a:p>
          <a:p>
            <a:pPr marL="720000" lvl="1" indent="0">
              <a:buNone/>
            </a:pPr>
            <a:r>
              <a:rPr lang="nl-BE" sz="2200" b="1" dirty="0"/>
              <a:t>	H</a:t>
            </a:r>
            <a:r>
              <a:rPr lang="nl-BE" sz="2200" b="1" baseline="-25000" dirty="0"/>
              <a:t>A</a:t>
            </a:r>
            <a:r>
              <a:rPr lang="nl-BE" sz="2200" b="1" dirty="0"/>
              <a:t>:	</a:t>
            </a:r>
            <a:r>
              <a:rPr lang="nl-BE" sz="2200" i="1" dirty="0"/>
              <a:t>Geslacht heeft wel een effect op eenzaamheid: de verklaringskracht van geslacht is groter of </a:t>
            </a:r>
            <a:br>
              <a:rPr lang="nl-BE" sz="2200" i="1" dirty="0"/>
            </a:br>
            <a:r>
              <a:rPr lang="nl-BE" sz="2200" i="1" dirty="0"/>
              <a:t>			kleiner dan nul. </a:t>
            </a:r>
          </a:p>
          <a:p>
            <a:endParaRPr lang="nl-BE" dirty="0"/>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55</a:t>
            </a:fld>
            <a:endParaRPr lang="en-GB" noProof="0" dirty="0"/>
          </a:p>
        </p:txBody>
      </p:sp>
    </p:spTree>
    <p:extLst>
      <p:ext uri="{BB962C8B-B14F-4D97-AF65-F5344CB8AC3E}">
        <p14:creationId xmlns:p14="http://schemas.microsoft.com/office/powerpoint/2010/main" val="2260260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4. </a:t>
                </a:r>
                <a:r>
                  <a:rPr lang="nl-BE" dirty="0"/>
                  <a:t>Significantieniveau bepalen</a:t>
                </a:r>
              </a:p>
              <a:p>
                <a:pPr lvl="1"/>
                <a:r>
                  <a:rPr lang="nl-BE" dirty="0"/>
                  <a:t>Minimaal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2020 (&gt; 400)</a:t>
                </a:r>
                <a:endParaRPr lang="nl-BE" b="1" dirty="0"/>
              </a:p>
              <a:p>
                <a:endParaRPr lang="nl-BE" b="1" dirty="0"/>
              </a:p>
              <a:p>
                <a:r>
                  <a:rPr lang="nl-BE" b="1" dirty="0"/>
                  <a:t>Stap 5. </a:t>
                </a:r>
                <a:r>
                  <a:rPr lang="nl-BE" dirty="0"/>
                  <a:t>Toetsingsgrootheid en p-waarde berekenen</a:t>
                </a:r>
              </a:p>
              <a:p>
                <a:pPr lvl="1"/>
                <a:r>
                  <a:rPr lang="nl-BE" dirty="0"/>
                  <a:t>F-waarde en t-waarde</a:t>
                </a:r>
              </a:p>
              <a:p>
                <a:pPr lvl="2"/>
                <a:r>
                  <a:rPr lang="nl-BE" dirty="0"/>
                  <a:t>Niet meer hetzelfde resultaat zoals bij enkelvoudige regressie</a:t>
                </a:r>
              </a:p>
              <a:p>
                <a:pPr lvl="1"/>
                <a:r>
                  <a:rPr lang="nl-BE" dirty="0"/>
                  <a:t>Maat van effectgrootte:</a:t>
                </a:r>
              </a:p>
              <a:p>
                <a:pPr lvl="2"/>
                <a:r>
                  <a:rPr lang="nl-BE" b="1" dirty="0"/>
                  <a:t>R</a:t>
                </a:r>
                <a:r>
                  <a:rPr lang="nl-BE" b="1" baseline="30000" dirty="0"/>
                  <a:t>2 </a:t>
                </a:r>
                <a:r>
                  <a:rPr lang="nl-BE" b="1" dirty="0"/>
                  <a:t>en b</a:t>
                </a:r>
                <a:r>
                  <a:rPr lang="nl-BE" b="1" baseline="-25000" dirty="0"/>
                  <a:t>i</a:t>
                </a:r>
                <a:r>
                  <a:rPr lang="nl-BE" b="1" dirty="0"/>
                  <a:t> zelf</a:t>
                </a:r>
              </a:p>
              <a:p>
                <a:pPr lvl="3"/>
                <a:r>
                  <a:rPr lang="nl-BE" dirty="0"/>
                  <a:t>Maar beter kijken naar gestandaardiseerde b</a:t>
                </a:r>
                <a:r>
                  <a:rPr lang="nl-BE" baseline="-25000" dirty="0"/>
                  <a:t>i</a:t>
                </a:r>
                <a:r>
                  <a:rPr lang="nl-BE" dirty="0"/>
                  <a:t>’s (</a:t>
                </a:r>
                <a:r>
                  <a:rPr lang="el-GR" dirty="0"/>
                  <a:t>β</a:t>
                </a:r>
                <a:r>
                  <a:rPr lang="nl-BE" dirty="0"/>
                  <a:t>) om te vergelijken</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56</a:t>
            </a:fld>
            <a:endParaRPr lang="en-GB" noProof="0" dirty="0"/>
          </a:p>
        </p:txBody>
      </p:sp>
    </p:spTree>
    <p:extLst>
      <p:ext uri="{BB962C8B-B14F-4D97-AF65-F5344CB8AC3E}">
        <p14:creationId xmlns:p14="http://schemas.microsoft.com/office/powerpoint/2010/main" val="4047676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D52A38D-3025-4E0C-9819-97749B3F6AA3}"/>
              </a:ext>
            </a:extLst>
          </p:cNvPr>
          <p:cNvPicPr>
            <a:picLocks noChangeAspect="1"/>
          </p:cNvPicPr>
          <p:nvPr/>
        </p:nvPicPr>
        <p:blipFill>
          <a:blip r:embed="rId3"/>
          <a:stretch>
            <a:fillRect/>
          </a:stretch>
        </p:blipFill>
        <p:spPr>
          <a:xfrm>
            <a:off x="6798326" y="2789572"/>
            <a:ext cx="6302293" cy="5708191"/>
          </a:xfrm>
          <a:prstGeom prst="rect">
            <a:avLst/>
          </a:prstGeom>
        </p:spPr>
      </p:pic>
      <p:pic>
        <p:nvPicPr>
          <p:cNvPr id="7" name="Afbeelding 6">
            <a:extLst>
              <a:ext uri="{FF2B5EF4-FFF2-40B4-BE49-F238E27FC236}">
                <a16:creationId xmlns:a16="http://schemas.microsoft.com/office/drawing/2014/main" id="{404D26B7-6578-4989-B97F-E6C6307FC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4855" y="5343317"/>
            <a:ext cx="4737324" cy="4288246"/>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318" y="3056854"/>
            <a:ext cx="5657535" cy="581594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Meervoudige lineaire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547199" y="6509871"/>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8454715" y="4047342"/>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7914651" y="3826443"/>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2875466" y="3114776"/>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57</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3880881" y="6047957"/>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grpSp>
        <p:nvGrpSpPr>
          <p:cNvPr id="34" name="Groep 33">
            <a:extLst>
              <a:ext uri="{FF2B5EF4-FFF2-40B4-BE49-F238E27FC236}">
                <a16:creationId xmlns:a16="http://schemas.microsoft.com/office/drawing/2014/main" id="{D0EEAA10-5DC1-40E2-85C0-1409FF8935F0}"/>
              </a:ext>
            </a:extLst>
          </p:cNvPr>
          <p:cNvGrpSpPr/>
          <p:nvPr/>
        </p:nvGrpSpPr>
        <p:grpSpPr>
          <a:xfrm>
            <a:off x="13916079" y="7611291"/>
            <a:ext cx="1094875" cy="511615"/>
            <a:chOff x="11574378" y="2683042"/>
            <a:chExt cx="1094875" cy="511615"/>
          </a:xfrm>
        </p:grpSpPr>
        <p:sp>
          <p:nvSpPr>
            <p:cNvPr id="35" name="Ovaal 34">
              <a:extLst>
                <a:ext uri="{FF2B5EF4-FFF2-40B4-BE49-F238E27FC236}">
                  <a16:creationId xmlns:a16="http://schemas.microsoft.com/office/drawing/2014/main" id="{F4B7E09D-F76E-4089-9FE9-5DDE8917DAC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A9DC2DD8-6560-434D-B94E-4009C6A5AEF8}"/>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37" name="Groep 36">
            <a:extLst>
              <a:ext uri="{FF2B5EF4-FFF2-40B4-BE49-F238E27FC236}">
                <a16:creationId xmlns:a16="http://schemas.microsoft.com/office/drawing/2014/main" id="{7239A8AA-B6BD-49FF-9594-798708A97E6B}"/>
              </a:ext>
            </a:extLst>
          </p:cNvPr>
          <p:cNvGrpSpPr/>
          <p:nvPr/>
        </p:nvGrpSpPr>
        <p:grpSpPr>
          <a:xfrm>
            <a:off x="12875466" y="3583479"/>
            <a:ext cx="1094875" cy="511615"/>
            <a:chOff x="11574378" y="2683042"/>
            <a:chExt cx="1094875" cy="511615"/>
          </a:xfrm>
        </p:grpSpPr>
        <p:sp>
          <p:nvSpPr>
            <p:cNvPr id="38" name="Ovaal 37">
              <a:extLst>
                <a:ext uri="{FF2B5EF4-FFF2-40B4-BE49-F238E27FC236}">
                  <a16:creationId xmlns:a16="http://schemas.microsoft.com/office/drawing/2014/main" id="{05C90C61-8E25-41DD-90EF-E630548903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C3A46754-4415-4C8E-94C2-D9E8AAF3350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cxnSp>
        <p:nvCxnSpPr>
          <p:cNvPr id="43" name="Rechte verbindingslijn met pijl 18">
            <a:extLst>
              <a:ext uri="{FF2B5EF4-FFF2-40B4-BE49-F238E27FC236}">
                <a16:creationId xmlns:a16="http://schemas.microsoft.com/office/drawing/2014/main" id="{926B26BB-18BB-4E85-B245-A5C61FEDCE49}"/>
              </a:ext>
            </a:extLst>
          </p:cNvPr>
          <p:cNvCxnSpPr>
            <a:cxnSpLocks/>
          </p:cNvCxnSpPr>
          <p:nvPr/>
        </p:nvCxnSpPr>
        <p:spPr>
          <a:xfrm>
            <a:off x="7914651" y="4380891"/>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Groep 43">
            <a:extLst>
              <a:ext uri="{FF2B5EF4-FFF2-40B4-BE49-F238E27FC236}">
                <a16:creationId xmlns:a16="http://schemas.microsoft.com/office/drawing/2014/main" id="{D39E7CC2-51B6-4CF4-B285-7DD4225A984E}"/>
              </a:ext>
            </a:extLst>
          </p:cNvPr>
          <p:cNvGrpSpPr/>
          <p:nvPr/>
        </p:nvGrpSpPr>
        <p:grpSpPr>
          <a:xfrm>
            <a:off x="12798039" y="9063415"/>
            <a:ext cx="1094875" cy="511615"/>
            <a:chOff x="11574378" y="2683042"/>
            <a:chExt cx="1094875" cy="511615"/>
          </a:xfrm>
        </p:grpSpPr>
        <p:sp>
          <p:nvSpPr>
            <p:cNvPr id="45" name="Ovaal 44">
              <a:extLst>
                <a:ext uri="{FF2B5EF4-FFF2-40B4-BE49-F238E27FC236}">
                  <a16:creationId xmlns:a16="http://schemas.microsoft.com/office/drawing/2014/main" id="{47552520-00BD-426B-89D8-6EB5AB50C3A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Tekstvak 45">
              <a:extLst>
                <a:ext uri="{FF2B5EF4-FFF2-40B4-BE49-F238E27FC236}">
                  <a16:creationId xmlns:a16="http://schemas.microsoft.com/office/drawing/2014/main" id="{3D97A25C-831E-449E-8B7A-5712DAA36FEB}"/>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sp>
        <p:nvSpPr>
          <p:cNvPr id="8" name="Rechthoek 7">
            <a:extLst>
              <a:ext uri="{FF2B5EF4-FFF2-40B4-BE49-F238E27FC236}">
                <a16:creationId xmlns:a16="http://schemas.microsoft.com/office/drawing/2014/main" id="{5BDAAA3E-DFC3-45F2-A25B-D1533318CC96}"/>
              </a:ext>
            </a:extLst>
          </p:cNvPr>
          <p:cNvSpPr/>
          <p:nvPr/>
        </p:nvSpPr>
        <p:spPr>
          <a:xfrm>
            <a:off x="14319410" y="7021486"/>
            <a:ext cx="2109438" cy="365903"/>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Ovaal 2">
            <a:extLst>
              <a:ext uri="{FF2B5EF4-FFF2-40B4-BE49-F238E27FC236}">
                <a16:creationId xmlns:a16="http://schemas.microsoft.com/office/drawing/2014/main" id="{AEB08661-8082-8AEE-B784-62517107CB74}"/>
              </a:ext>
            </a:extLst>
          </p:cNvPr>
          <p:cNvSpPr/>
          <p:nvPr/>
        </p:nvSpPr>
        <p:spPr>
          <a:xfrm>
            <a:off x="14039376" y="6619024"/>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18402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F5AB5F-8A5E-4B9E-B214-D7E945CEFC4B}"/>
              </a:ext>
            </a:extLst>
          </p:cNvPr>
          <p:cNvPicPr>
            <a:picLocks noChangeAspect="1"/>
          </p:cNvPicPr>
          <p:nvPr/>
        </p:nvPicPr>
        <p:blipFill>
          <a:blip r:embed="rId3"/>
          <a:stretch>
            <a:fillRect/>
          </a:stretch>
        </p:blipFill>
        <p:spPr>
          <a:xfrm>
            <a:off x="1446549" y="3301163"/>
            <a:ext cx="6299384" cy="4936788"/>
          </a:xfrm>
          <a:prstGeom prst="rect">
            <a:avLst/>
          </a:prstGeom>
        </p:spPr>
      </p:pic>
      <p:pic>
        <p:nvPicPr>
          <p:cNvPr id="3" name="Afbeelding 2">
            <a:extLst>
              <a:ext uri="{FF2B5EF4-FFF2-40B4-BE49-F238E27FC236}">
                <a16:creationId xmlns:a16="http://schemas.microsoft.com/office/drawing/2014/main" id="{8C5C103D-E47F-4B28-8EAF-2B38061AF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5413" y="2421099"/>
            <a:ext cx="6924969" cy="626863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Meervoudige lineaire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58</a:t>
            </a:fld>
            <a:endParaRPr lang="en-GB" noProof="0" dirty="0"/>
          </a:p>
        </p:txBody>
      </p:sp>
      <p:grpSp>
        <p:nvGrpSpPr>
          <p:cNvPr id="26" name="Groep 25">
            <a:extLst>
              <a:ext uri="{FF2B5EF4-FFF2-40B4-BE49-F238E27FC236}">
                <a16:creationId xmlns:a16="http://schemas.microsoft.com/office/drawing/2014/main" id="{9D5645BC-CD74-4587-95BD-3153464CB681}"/>
              </a:ext>
            </a:extLst>
          </p:cNvPr>
          <p:cNvGrpSpPr/>
          <p:nvPr/>
        </p:nvGrpSpPr>
        <p:grpSpPr>
          <a:xfrm>
            <a:off x="3130641" y="6601399"/>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grpSp>
        <p:nvGrpSpPr>
          <p:cNvPr id="40" name="Groep 39">
            <a:extLst>
              <a:ext uri="{FF2B5EF4-FFF2-40B4-BE49-F238E27FC236}">
                <a16:creationId xmlns:a16="http://schemas.microsoft.com/office/drawing/2014/main" id="{DF39A32B-A882-4AED-8617-0431572FBF60}"/>
              </a:ext>
            </a:extLst>
          </p:cNvPr>
          <p:cNvGrpSpPr/>
          <p:nvPr/>
        </p:nvGrpSpPr>
        <p:grpSpPr>
          <a:xfrm>
            <a:off x="3124625" y="4353127"/>
            <a:ext cx="1094875" cy="511615"/>
            <a:chOff x="11574378" y="2683042"/>
            <a:chExt cx="1094875" cy="511615"/>
          </a:xfrm>
        </p:grpSpPr>
        <p:sp>
          <p:nvSpPr>
            <p:cNvPr id="41" name="Ovaal 40">
              <a:extLst>
                <a:ext uri="{FF2B5EF4-FFF2-40B4-BE49-F238E27FC236}">
                  <a16:creationId xmlns:a16="http://schemas.microsoft.com/office/drawing/2014/main" id="{71A0584F-AEE1-4E74-B50C-72249D86FA5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Tekstvak 41">
              <a:extLst>
                <a:ext uri="{FF2B5EF4-FFF2-40B4-BE49-F238E27FC236}">
                  <a16:creationId xmlns:a16="http://schemas.microsoft.com/office/drawing/2014/main" id="{6D7D66D7-B6E2-486F-99FB-5636C6DAD7C1}"/>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grpSp>
        <p:nvGrpSpPr>
          <p:cNvPr id="47" name="Groep 46">
            <a:extLst>
              <a:ext uri="{FF2B5EF4-FFF2-40B4-BE49-F238E27FC236}">
                <a16:creationId xmlns:a16="http://schemas.microsoft.com/office/drawing/2014/main" id="{C43B86C5-44BA-41C6-9600-C412CA9494D1}"/>
              </a:ext>
            </a:extLst>
          </p:cNvPr>
          <p:cNvGrpSpPr/>
          <p:nvPr/>
        </p:nvGrpSpPr>
        <p:grpSpPr>
          <a:xfrm>
            <a:off x="3618699" y="7975824"/>
            <a:ext cx="1082842" cy="422488"/>
            <a:chOff x="11539061" y="2748081"/>
            <a:chExt cx="1082842" cy="422488"/>
          </a:xfrm>
        </p:grpSpPr>
        <p:sp>
          <p:nvSpPr>
            <p:cNvPr id="48" name="Ovaal 47">
              <a:extLst>
                <a:ext uri="{FF2B5EF4-FFF2-40B4-BE49-F238E27FC236}">
                  <a16:creationId xmlns:a16="http://schemas.microsoft.com/office/drawing/2014/main" id="{8225A5FD-9176-4F4E-BE16-C40ECFBB237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Tekstvak 48">
              <a:extLst>
                <a:ext uri="{FF2B5EF4-FFF2-40B4-BE49-F238E27FC236}">
                  <a16:creationId xmlns:a16="http://schemas.microsoft.com/office/drawing/2014/main" id="{E454793B-9D6A-455E-A6C8-E6BFB2B1505E}"/>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endParaRPr lang="nl-BE" sz="2500" dirty="0">
                <a:solidFill>
                  <a:srgbClr val="003366"/>
                </a:solidFill>
                <a:latin typeface="Verdana" panose="020B0604030504040204" pitchFamily="34" charset="0"/>
                <a:ea typeface="Verdana" panose="020B0604030504040204" pitchFamily="34" charset="0"/>
              </a:endParaRPr>
            </a:p>
          </p:txBody>
        </p:sp>
      </p:grpSp>
      <p:cxnSp>
        <p:nvCxnSpPr>
          <p:cNvPr id="50" name="Rechte verbindingslijn met pijl 18">
            <a:extLst>
              <a:ext uri="{FF2B5EF4-FFF2-40B4-BE49-F238E27FC236}">
                <a16:creationId xmlns:a16="http://schemas.microsoft.com/office/drawing/2014/main" id="{76897708-74A4-4B42-8445-EA2B563CAC83}"/>
              </a:ext>
            </a:extLst>
          </p:cNvPr>
          <p:cNvCxnSpPr>
            <a:cxnSpLocks/>
          </p:cNvCxnSpPr>
          <p:nvPr/>
        </p:nvCxnSpPr>
        <p:spPr>
          <a:xfrm>
            <a:off x="2584561" y="4825027"/>
            <a:ext cx="1646972" cy="366969"/>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met pijl 18">
            <a:extLst>
              <a:ext uri="{FF2B5EF4-FFF2-40B4-BE49-F238E27FC236}">
                <a16:creationId xmlns:a16="http://schemas.microsoft.com/office/drawing/2014/main" id="{19DFE526-D202-48EC-8192-33FD703C3370}"/>
              </a:ext>
            </a:extLst>
          </p:cNvPr>
          <p:cNvCxnSpPr>
            <a:cxnSpLocks/>
          </p:cNvCxnSpPr>
          <p:nvPr/>
        </p:nvCxnSpPr>
        <p:spPr>
          <a:xfrm>
            <a:off x="2548566" y="4403558"/>
            <a:ext cx="1670934" cy="158452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48EFEEF9-1309-4C23-8D86-ADCC772163FB}"/>
              </a:ext>
            </a:extLst>
          </p:cNvPr>
          <p:cNvGrpSpPr/>
          <p:nvPr/>
        </p:nvGrpSpPr>
        <p:grpSpPr>
          <a:xfrm>
            <a:off x="11166499" y="8430726"/>
            <a:ext cx="1082842" cy="422488"/>
            <a:chOff x="11539061" y="2748081"/>
            <a:chExt cx="1082842" cy="422488"/>
          </a:xfrm>
        </p:grpSpPr>
        <p:sp>
          <p:nvSpPr>
            <p:cNvPr id="53" name="Ovaal 52">
              <a:extLst>
                <a:ext uri="{FF2B5EF4-FFF2-40B4-BE49-F238E27FC236}">
                  <a16:creationId xmlns:a16="http://schemas.microsoft.com/office/drawing/2014/main" id="{37D2E5B2-363B-48A9-8523-DEF7E50402E9}"/>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54A54EC0-2616-466D-9EF7-C390753FD60F}"/>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endParaRPr lang="nl-BE" sz="2500" dirty="0">
                <a:solidFill>
                  <a:srgbClr val="003366"/>
                </a:solidFill>
                <a:latin typeface="Verdana" panose="020B0604030504040204" pitchFamily="34" charset="0"/>
                <a:ea typeface="Verdana" panose="020B0604030504040204" pitchFamily="34" charset="0"/>
              </a:endParaRPr>
            </a:p>
          </p:txBody>
        </p:sp>
      </p:grpSp>
      <p:sp>
        <p:nvSpPr>
          <p:cNvPr id="2" name="Ovaal 1">
            <a:extLst>
              <a:ext uri="{FF2B5EF4-FFF2-40B4-BE49-F238E27FC236}">
                <a16:creationId xmlns:a16="http://schemas.microsoft.com/office/drawing/2014/main" id="{B4284119-32C6-CD72-A3DA-797462749BBD}"/>
              </a:ext>
            </a:extLst>
          </p:cNvPr>
          <p:cNvSpPr/>
          <p:nvPr/>
        </p:nvSpPr>
        <p:spPr>
          <a:xfrm>
            <a:off x="3835753" y="4685531"/>
            <a:ext cx="3910180" cy="200006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Ovaal 6">
            <a:extLst>
              <a:ext uri="{FF2B5EF4-FFF2-40B4-BE49-F238E27FC236}">
                <a16:creationId xmlns:a16="http://schemas.microsoft.com/office/drawing/2014/main" id="{D53174D7-6842-C697-B112-F7278EC43F63}"/>
              </a:ext>
            </a:extLst>
          </p:cNvPr>
          <p:cNvSpPr/>
          <p:nvPr/>
        </p:nvSpPr>
        <p:spPr>
          <a:xfrm>
            <a:off x="1446549" y="6267231"/>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76889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Meervoudige lineaire regressie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59</a:t>
            </a:fld>
            <a:endParaRPr lang="en-GB" noProof="0" dirty="0"/>
          </a:p>
        </p:txBody>
      </p:sp>
      <p:pic>
        <p:nvPicPr>
          <p:cNvPr id="2" name="Afbeelding 1">
            <a:extLst>
              <a:ext uri="{FF2B5EF4-FFF2-40B4-BE49-F238E27FC236}">
                <a16:creationId xmlns:a16="http://schemas.microsoft.com/office/drawing/2014/main" id="{5C0612A8-AB71-4946-AE3E-BC279F67D056}"/>
              </a:ext>
            </a:extLst>
          </p:cNvPr>
          <p:cNvPicPr>
            <a:picLocks noChangeAspect="1"/>
          </p:cNvPicPr>
          <p:nvPr/>
        </p:nvPicPr>
        <p:blipFill rotWithShape="1">
          <a:blip r:embed="rId2"/>
          <a:srcRect t="73234"/>
          <a:stretch/>
        </p:blipFill>
        <p:spPr>
          <a:xfrm>
            <a:off x="1580806" y="7288340"/>
            <a:ext cx="6671198" cy="1432381"/>
          </a:xfrm>
          <a:prstGeom prst="rect">
            <a:avLst/>
          </a:prstGeom>
        </p:spPr>
      </p:pic>
      <p:pic>
        <p:nvPicPr>
          <p:cNvPr id="4" name="Afbeelding 3">
            <a:extLst>
              <a:ext uri="{FF2B5EF4-FFF2-40B4-BE49-F238E27FC236}">
                <a16:creationId xmlns:a16="http://schemas.microsoft.com/office/drawing/2014/main" id="{B8AC0FF3-AF60-4CD6-B7A8-A806536FED6B}"/>
              </a:ext>
            </a:extLst>
          </p:cNvPr>
          <p:cNvPicPr>
            <a:picLocks noChangeAspect="1"/>
          </p:cNvPicPr>
          <p:nvPr/>
        </p:nvPicPr>
        <p:blipFill>
          <a:blip r:embed="rId3"/>
          <a:stretch>
            <a:fillRect/>
          </a:stretch>
        </p:blipFill>
        <p:spPr>
          <a:xfrm>
            <a:off x="1580806" y="3111972"/>
            <a:ext cx="11626196" cy="4149349"/>
          </a:xfrm>
          <a:prstGeom prst="rect">
            <a:avLst/>
          </a:prstGeom>
        </p:spPr>
      </p:pic>
      <p:pic>
        <p:nvPicPr>
          <p:cNvPr id="3" name="Afbeelding 2">
            <a:extLst>
              <a:ext uri="{FF2B5EF4-FFF2-40B4-BE49-F238E27FC236}">
                <a16:creationId xmlns:a16="http://schemas.microsoft.com/office/drawing/2014/main" id="{9771D4FC-D5C0-4F91-B0E5-E19D95A2E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687" y="2163588"/>
            <a:ext cx="6216083" cy="3224303"/>
          </a:xfrm>
          <a:prstGeom prst="rect">
            <a:avLst/>
          </a:prstGeom>
        </p:spPr>
      </p:pic>
    </p:spTree>
    <p:extLst>
      <p:ext uri="{BB962C8B-B14F-4D97-AF65-F5344CB8AC3E}">
        <p14:creationId xmlns:p14="http://schemas.microsoft.com/office/powerpoint/2010/main" val="633314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t>Enkelvoudige regressie</a:t>
            </a:r>
          </a:p>
          <a:p>
            <a:r>
              <a:rPr lang="nl-BE" dirty="0"/>
              <a:t>Eén uitkomstvariabele</a:t>
            </a:r>
          </a:p>
          <a:p>
            <a:r>
              <a:rPr lang="nl-BE" b="1" dirty="0"/>
              <a:t>Eén predictor</a:t>
            </a:r>
          </a:p>
          <a:p>
            <a:endParaRPr lang="nl-BE" dirty="0"/>
          </a:p>
          <a:p>
            <a:pPr marL="86400" indent="0">
              <a:buNone/>
            </a:pPr>
            <a:r>
              <a:rPr lang="nl-BE" b="1" dirty="0"/>
              <a:t>Meervoudige regressie</a:t>
            </a:r>
          </a:p>
          <a:p>
            <a:r>
              <a:rPr lang="nl-BE" dirty="0"/>
              <a:t>Eén uitkomstvariabele</a:t>
            </a:r>
          </a:p>
          <a:p>
            <a:r>
              <a:rPr lang="nl-BE" b="1" dirty="0"/>
              <a:t>Meerdere predictoren</a:t>
            </a:r>
          </a:p>
          <a:p>
            <a:r>
              <a:rPr lang="nl-BE" dirty="0"/>
              <a:t>Verschillende methoden:</a:t>
            </a:r>
          </a:p>
          <a:p>
            <a:pPr lvl="1"/>
            <a:r>
              <a:rPr lang="nl-BE" u="sng" dirty="0"/>
              <a:t>Hiërarchische</a:t>
            </a:r>
            <a:r>
              <a:rPr lang="nl-BE" dirty="0"/>
              <a:t> meervoudige regressie</a:t>
            </a:r>
          </a:p>
          <a:p>
            <a:pPr lvl="1"/>
            <a:r>
              <a:rPr lang="nl-BE" u="sng" dirty="0"/>
              <a:t>Stapsgewijze</a:t>
            </a:r>
            <a:r>
              <a:rPr lang="nl-BE" dirty="0"/>
              <a:t> meervoudige regressie</a:t>
            </a:r>
          </a:p>
          <a:p>
            <a:pPr marL="86400" indent="0">
              <a:buNone/>
            </a:pPr>
            <a:endParaRPr lang="nl-BE" dirty="0"/>
          </a:p>
          <a:p>
            <a:pPr marL="86400" indent="0">
              <a:buNone/>
            </a:pPr>
            <a:r>
              <a:rPr lang="nl-BE" b="1" dirty="0"/>
              <a:t>Non-lineaire </a:t>
            </a:r>
            <a:r>
              <a:rPr lang="nl-BE" dirty="0"/>
              <a:t>regressie bestaat ook</a:t>
            </a:r>
          </a:p>
          <a:p>
            <a:pPr lvl="1"/>
            <a:r>
              <a:rPr lang="nl-BE" dirty="0"/>
              <a:t>Bv. Logistische regressieanalyse (binaire afhankelijke variabele) </a:t>
            </a:r>
          </a:p>
          <a:p>
            <a:pPr lvl="1"/>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pic>
        <p:nvPicPr>
          <p:cNvPr id="8" name="Afbeelding 7">
            <a:extLst>
              <a:ext uri="{FF2B5EF4-FFF2-40B4-BE49-F238E27FC236}">
                <a16:creationId xmlns:a16="http://schemas.microsoft.com/office/drawing/2014/main" id="{D34D30D5-68C8-43A0-8F8A-4C1F7AE1A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4246" y="-16749"/>
            <a:ext cx="5664285" cy="5664285"/>
          </a:xfrm>
          <a:prstGeom prst="rect">
            <a:avLst/>
          </a:prstGeom>
        </p:spPr>
      </p:pic>
      <p:pic>
        <p:nvPicPr>
          <p:cNvPr id="10" name="Afbeelding 9">
            <a:extLst>
              <a:ext uri="{FF2B5EF4-FFF2-40B4-BE49-F238E27FC236}">
                <a16:creationId xmlns:a16="http://schemas.microsoft.com/office/drawing/2014/main" id="{94F5BDE4-ADDC-4356-8619-F6D4BF7C58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79" y="2164416"/>
            <a:ext cx="6051884" cy="6051884"/>
          </a:xfrm>
          <a:prstGeom prst="rect">
            <a:avLst/>
          </a:prstGeom>
        </p:spPr>
      </p:pic>
    </p:spTree>
    <p:extLst>
      <p:ext uri="{BB962C8B-B14F-4D97-AF65-F5344CB8AC3E}">
        <p14:creationId xmlns:p14="http://schemas.microsoft.com/office/powerpoint/2010/main" val="136625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Multicollineariteit</a:t>
            </a:r>
          </a:p>
          <a:p>
            <a:pPr lvl="1"/>
            <a:r>
              <a:rPr lang="nl-BE" dirty="0"/>
              <a:t>Geen probleem: geen enkele r tussen de predictoren &gt; .60</a:t>
            </a:r>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60</a:t>
            </a:fld>
            <a:endParaRPr lang="en-GB" noProof="0" dirty="0"/>
          </a:p>
        </p:txBody>
      </p:sp>
      <p:pic>
        <p:nvPicPr>
          <p:cNvPr id="8" name="Afbeelding 7">
            <a:extLst>
              <a:ext uri="{FF2B5EF4-FFF2-40B4-BE49-F238E27FC236}">
                <a16:creationId xmlns:a16="http://schemas.microsoft.com/office/drawing/2014/main" id="{13954882-1F76-4657-8806-B72289273CA0}"/>
              </a:ext>
            </a:extLst>
          </p:cNvPr>
          <p:cNvPicPr>
            <a:picLocks noChangeAspect="1"/>
          </p:cNvPicPr>
          <p:nvPr/>
        </p:nvPicPr>
        <p:blipFill rotWithShape="1">
          <a:blip r:embed="rId2"/>
          <a:srcRect b="29283"/>
          <a:stretch/>
        </p:blipFill>
        <p:spPr>
          <a:xfrm>
            <a:off x="2060295" y="3147930"/>
            <a:ext cx="13396345" cy="5833231"/>
          </a:xfrm>
          <a:prstGeom prst="rect">
            <a:avLst/>
          </a:prstGeom>
        </p:spPr>
      </p:pic>
      <p:sp>
        <p:nvSpPr>
          <p:cNvPr id="7" name="Rechthoek 6">
            <a:extLst>
              <a:ext uri="{FF2B5EF4-FFF2-40B4-BE49-F238E27FC236}">
                <a16:creationId xmlns:a16="http://schemas.microsoft.com/office/drawing/2014/main" id="{D23E4EA0-3ABD-483A-84F7-E2349A95EDC6}"/>
              </a:ext>
            </a:extLst>
          </p:cNvPr>
          <p:cNvSpPr/>
          <p:nvPr/>
        </p:nvSpPr>
        <p:spPr>
          <a:xfrm>
            <a:off x="8123203" y="4784225"/>
            <a:ext cx="7230979" cy="1925053"/>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034D89C0-532B-4243-B685-788583CA7C1E}"/>
              </a:ext>
            </a:extLst>
          </p:cNvPr>
          <p:cNvSpPr/>
          <p:nvPr/>
        </p:nvSpPr>
        <p:spPr>
          <a:xfrm>
            <a:off x="8120603" y="3629194"/>
            <a:ext cx="7230979" cy="783426"/>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3824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23EB5E4-8B9B-4483-8889-5AE92319B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409" y="3994484"/>
            <a:ext cx="9766286" cy="575901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Scatterplot</a:t>
            </a:r>
            <a:r>
              <a:rPr lang="nl-BE" dirty="0"/>
              <a:t> met regressielijn </a:t>
            </a:r>
          </a:p>
          <a:p>
            <a:endParaRPr lang="nl-BE" dirty="0"/>
          </a:p>
          <a:p>
            <a:pPr lvl="1"/>
            <a:r>
              <a:rPr lang="nl-BE" dirty="0"/>
              <a:t>Geen non-lineair verband</a:t>
            </a:r>
          </a:p>
          <a:p>
            <a:pPr lvl="2"/>
            <a:r>
              <a:rPr lang="nl-BE" u="sng" dirty="0">
                <a:solidFill>
                  <a:srgbClr val="C00000"/>
                </a:solidFill>
              </a:rPr>
              <a:t>Lineariteit</a:t>
            </a:r>
            <a:r>
              <a:rPr lang="nl-BE" dirty="0">
                <a:solidFill>
                  <a:srgbClr val="C00000"/>
                </a:solidFill>
              </a:rPr>
              <a:t>: </a:t>
            </a:r>
            <a:r>
              <a:rPr lang="nl-BE" b="1" dirty="0"/>
              <a:t>oké</a:t>
            </a:r>
          </a:p>
          <a:p>
            <a:pPr lvl="1"/>
            <a:endParaRPr lang="nl-BE" b="1" dirty="0"/>
          </a:p>
          <a:p>
            <a:pPr lvl="1"/>
            <a:r>
              <a:rPr lang="nl-BE" dirty="0"/>
              <a:t>Puntenwolk: ovaal/rechthoek</a:t>
            </a:r>
            <a:br>
              <a:rPr lang="nl-BE" dirty="0"/>
            </a:br>
            <a:r>
              <a:rPr lang="nl-BE" dirty="0"/>
              <a:t>rond regressielijn</a:t>
            </a:r>
          </a:p>
          <a:p>
            <a:pPr lvl="2"/>
            <a:r>
              <a:rPr lang="nl-BE" u="sng" dirty="0">
                <a:solidFill>
                  <a:srgbClr val="C00000"/>
                </a:solidFill>
              </a:rPr>
              <a:t>Homoscedasticiteit</a:t>
            </a:r>
            <a:r>
              <a:rPr lang="nl-BE" dirty="0">
                <a:solidFill>
                  <a:srgbClr val="C00000"/>
                </a:solidFill>
              </a:rPr>
              <a:t>: </a:t>
            </a:r>
            <a:r>
              <a:rPr lang="nl-BE" b="1" dirty="0"/>
              <a:t>oké</a:t>
            </a: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61</a:t>
            </a:fld>
            <a:endParaRPr lang="en-GB" noProof="0" dirty="0"/>
          </a:p>
        </p:txBody>
      </p:sp>
      <p:sp>
        <p:nvSpPr>
          <p:cNvPr id="21" name="Rechthoek 20">
            <a:extLst>
              <a:ext uri="{FF2B5EF4-FFF2-40B4-BE49-F238E27FC236}">
                <a16:creationId xmlns:a16="http://schemas.microsoft.com/office/drawing/2014/main" id="{2F73656A-1191-4CA1-88EF-3B5508A1740B}"/>
              </a:ext>
            </a:extLst>
          </p:cNvPr>
          <p:cNvSpPr/>
          <p:nvPr/>
        </p:nvSpPr>
        <p:spPr>
          <a:xfrm>
            <a:off x="11377614" y="9298324"/>
            <a:ext cx="2675270" cy="33177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95E81DC0-C4A8-4EB2-B88B-20C163EC5FC0}"/>
              </a:ext>
            </a:extLst>
          </p:cNvPr>
          <p:cNvSpPr/>
          <p:nvPr/>
        </p:nvSpPr>
        <p:spPr>
          <a:xfrm>
            <a:off x="7158789" y="5666874"/>
            <a:ext cx="296528" cy="185084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6" name="Tijdelijke aanduiding voor inhoud 8">
            <a:extLst>
              <a:ext uri="{FF2B5EF4-FFF2-40B4-BE49-F238E27FC236}">
                <a16:creationId xmlns:a16="http://schemas.microsoft.com/office/drawing/2014/main" id="{FED4FCBD-2DA4-42BC-93A4-DD50DAA6B2A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9119937" y="1812858"/>
            <a:ext cx="7759322" cy="2341849"/>
          </a:xfrm>
        </p:spPr>
      </p:pic>
    </p:spTree>
    <p:extLst>
      <p:ext uri="{BB962C8B-B14F-4D97-AF65-F5344CB8AC3E}">
        <p14:creationId xmlns:p14="http://schemas.microsoft.com/office/powerpoint/2010/main" val="1898701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F9D8088-E8F0-4A3A-A295-655D00998FC5}"/>
              </a:ext>
            </a:extLst>
          </p:cNvPr>
          <p:cNvPicPr>
            <a:picLocks noChangeAspect="1"/>
          </p:cNvPicPr>
          <p:nvPr/>
        </p:nvPicPr>
        <p:blipFill>
          <a:blip r:embed="rId2"/>
          <a:stretch>
            <a:fillRect/>
          </a:stretch>
        </p:blipFill>
        <p:spPr>
          <a:xfrm>
            <a:off x="1183884" y="4619873"/>
            <a:ext cx="7033727" cy="3850359"/>
          </a:xfrm>
          <a:prstGeom prst="rect">
            <a:avLst/>
          </a:prstGeom>
        </p:spPr>
      </p:pic>
      <p:pic>
        <p:nvPicPr>
          <p:cNvPr id="7" name="Afbeelding 6">
            <a:extLst>
              <a:ext uri="{FF2B5EF4-FFF2-40B4-BE49-F238E27FC236}">
                <a16:creationId xmlns:a16="http://schemas.microsoft.com/office/drawing/2014/main" id="{C10B3065-4775-4ED6-850C-1F00AC45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191" y="1508209"/>
            <a:ext cx="7457101" cy="586714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Histogram</a:t>
            </a:r>
            <a:r>
              <a:rPr lang="nl-BE" dirty="0"/>
              <a:t> van gestandaardiseerde residuen</a:t>
            </a:r>
          </a:p>
          <a:p>
            <a:pPr lvl="1"/>
            <a:r>
              <a:rPr lang="nl-BE" dirty="0"/>
              <a:t>Volgt goed normale verdeling</a:t>
            </a:r>
          </a:p>
          <a:p>
            <a:pPr lvl="2"/>
            <a:r>
              <a:rPr lang="nl-BE" u="sng" dirty="0">
                <a:solidFill>
                  <a:srgbClr val="C00000"/>
                </a:solidFill>
              </a:rPr>
              <a:t>Normaliteit</a:t>
            </a:r>
            <a:r>
              <a:rPr lang="nl-BE" dirty="0">
                <a:solidFill>
                  <a:srgbClr val="C00000"/>
                </a:solidFill>
              </a:rPr>
              <a:t>: </a:t>
            </a:r>
            <a:r>
              <a:rPr lang="nl-BE" b="1" dirty="0"/>
              <a:t>oké</a:t>
            </a:r>
          </a:p>
          <a:p>
            <a:r>
              <a:rPr lang="nl-BE" b="1" i="1" dirty="0" err="1"/>
              <a:t>Casewise</a:t>
            </a:r>
            <a:r>
              <a:rPr lang="nl-BE" b="1" i="1" dirty="0"/>
              <a:t> </a:t>
            </a:r>
            <a:r>
              <a:rPr lang="nl-BE" b="1" i="1" dirty="0" err="1"/>
              <a:t>Diagnostics</a:t>
            </a:r>
            <a:r>
              <a:rPr lang="nl-BE" b="1" i="1" dirty="0"/>
              <a:t>-</a:t>
            </a:r>
            <a:r>
              <a:rPr lang="nl-BE" dirty="0"/>
              <a:t>tabel</a:t>
            </a:r>
          </a:p>
          <a:p>
            <a:endParaRPr lang="nl-BE" b="1" i="1" dirty="0"/>
          </a:p>
          <a:p>
            <a:endParaRPr lang="nl-BE" b="1" i="1" dirty="0"/>
          </a:p>
          <a:p>
            <a:endParaRPr lang="nl-BE" b="1" i="1" dirty="0"/>
          </a:p>
          <a:p>
            <a:endParaRPr lang="nl-BE" b="1" i="1" dirty="0"/>
          </a:p>
          <a:p>
            <a:endParaRPr lang="nl-BE" b="1" i="1" dirty="0"/>
          </a:p>
          <a:p>
            <a:endParaRPr lang="nl-BE" b="1" dirty="0"/>
          </a:p>
          <a:p>
            <a:endParaRPr lang="nl-BE" b="1" dirty="0"/>
          </a:p>
          <a:p>
            <a:pPr lvl="2"/>
            <a:r>
              <a:rPr lang="nl-BE" dirty="0"/>
              <a:t>7 cases met </a:t>
            </a:r>
            <a:r>
              <a:rPr lang="nl-BE" dirty="0">
                <a:solidFill>
                  <a:srgbClr val="C00000"/>
                </a:solidFill>
              </a:rPr>
              <a:t>extreem hoge residuen </a:t>
            </a:r>
            <a:r>
              <a:rPr lang="nl-BE" dirty="0"/>
              <a:t>(&gt; 3 standaardafwijkingen)</a:t>
            </a:r>
          </a:p>
          <a:p>
            <a:pPr lvl="2"/>
            <a:r>
              <a:rPr lang="nl-BE" dirty="0"/>
              <a:t>Zie handboek, maar hier beschouwen we deze assumptie toch als vervuld</a:t>
            </a:r>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62</a:t>
            </a:fld>
            <a:endParaRPr lang="en-GB" noProof="0" dirty="0"/>
          </a:p>
        </p:txBody>
      </p:sp>
    </p:spTree>
    <p:extLst>
      <p:ext uri="{BB962C8B-B14F-4D97-AF65-F5344CB8AC3E}">
        <p14:creationId xmlns:p14="http://schemas.microsoft.com/office/powerpoint/2010/main" val="3975008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pPr marL="86400" indent="0">
              <a:buNone/>
            </a:pPr>
            <a:r>
              <a:rPr lang="nl-BE" b="1" dirty="0"/>
              <a:t>Residuenanalyse</a:t>
            </a:r>
          </a:p>
          <a:p>
            <a:r>
              <a:rPr lang="nl-BE" b="1" i="1" dirty="0"/>
              <a:t>Model Summary</a:t>
            </a:r>
            <a:r>
              <a:rPr lang="nl-BE" i="1" dirty="0"/>
              <a:t>-</a:t>
            </a:r>
            <a:r>
              <a:rPr lang="nl-BE" dirty="0"/>
              <a:t>tabel</a:t>
            </a:r>
          </a:p>
          <a:p>
            <a:pPr lvl="1"/>
            <a:r>
              <a:rPr lang="nl-BE" dirty="0"/>
              <a:t>1 &lt; DW = 1.98 &lt; 3</a:t>
            </a:r>
          </a:p>
          <a:p>
            <a:pPr lvl="1"/>
            <a:r>
              <a:rPr lang="nl-BE" u="sng" dirty="0"/>
              <a:t>Onafhankelijkheid</a:t>
            </a:r>
            <a:r>
              <a:rPr lang="nl-BE" dirty="0"/>
              <a:t>: </a:t>
            </a:r>
            <a:r>
              <a:rPr lang="nl-BE" b="1" dirty="0"/>
              <a:t>oké</a:t>
            </a:r>
          </a:p>
          <a:p>
            <a:pPr marL="86400" indent="0">
              <a:buNone/>
            </a:pPr>
            <a:endParaRPr lang="nl-BE" b="1" dirty="0"/>
          </a:p>
          <a:p>
            <a:pPr marL="86400" indent="0">
              <a:buNone/>
            </a:pPr>
            <a:r>
              <a:rPr lang="nl-BE" b="1" dirty="0"/>
              <a:t>Resultaten regressieanalyse</a:t>
            </a:r>
          </a:p>
          <a:p>
            <a:r>
              <a:rPr lang="nl-BE" b="1" i="1" dirty="0"/>
              <a:t>Model Summary</a:t>
            </a:r>
            <a:r>
              <a:rPr lang="nl-BE" i="1" dirty="0"/>
              <a:t>-</a:t>
            </a:r>
            <a:r>
              <a:rPr lang="nl-BE" dirty="0"/>
              <a:t>tabel</a:t>
            </a:r>
          </a:p>
          <a:p>
            <a:pPr lvl="1"/>
            <a:r>
              <a:rPr lang="nl-BE" dirty="0"/>
              <a:t>41.6 % van de variatie in eenzaamheid </a:t>
            </a:r>
            <a:br>
              <a:rPr lang="nl-BE" dirty="0"/>
            </a:br>
            <a:r>
              <a:rPr lang="nl-BE" dirty="0"/>
              <a:t>verklaard door het model</a:t>
            </a:r>
          </a:p>
          <a:p>
            <a:pPr lvl="1"/>
            <a:r>
              <a:rPr lang="nl-BE" dirty="0"/>
              <a:t>Veel hoger dan 9.4 % in vorig model</a:t>
            </a:r>
          </a:p>
          <a:p>
            <a:pPr lvl="1"/>
            <a:r>
              <a:rPr lang="nl-BE" dirty="0" err="1"/>
              <a:t>Adjusted</a:t>
            </a:r>
            <a:r>
              <a:rPr lang="nl-BE" dirty="0"/>
              <a:t> R</a:t>
            </a:r>
            <a:r>
              <a:rPr lang="nl-BE" baseline="30000" dirty="0"/>
              <a:t>2</a:t>
            </a:r>
            <a:r>
              <a:rPr lang="nl-BE" dirty="0"/>
              <a:t> = 41.4 % ≈ 41.6</a:t>
            </a:r>
          </a:p>
          <a:p>
            <a:pPr lvl="2"/>
            <a:r>
              <a:rPr lang="nl-BE" dirty="0"/>
              <a:t>Stijging dus niet door aantal predictoren, </a:t>
            </a:r>
            <a:r>
              <a:rPr lang="nl-BE" u="sng" dirty="0"/>
              <a:t>maar door hun effect</a:t>
            </a: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63</a:t>
            </a:fld>
            <a:endParaRPr lang="en-GB" noProof="0" dirty="0"/>
          </a:p>
        </p:txBody>
      </p:sp>
      <p:pic>
        <p:nvPicPr>
          <p:cNvPr id="10" name="Afbeelding 9">
            <a:extLst>
              <a:ext uri="{FF2B5EF4-FFF2-40B4-BE49-F238E27FC236}">
                <a16:creationId xmlns:a16="http://schemas.microsoft.com/office/drawing/2014/main" id="{8FF86F2D-8C3F-428D-9D9B-F8F06E66A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832" y="1816271"/>
            <a:ext cx="8163955" cy="2676979"/>
          </a:xfrm>
          <a:prstGeom prst="rect">
            <a:avLst/>
          </a:prstGeom>
        </p:spPr>
      </p:pic>
      <p:sp>
        <p:nvSpPr>
          <p:cNvPr id="13" name="Rechthoek 12">
            <a:extLst>
              <a:ext uri="{FF2B5EF4-FFF2-40B4-BE49-F238E27FC236}">
                <a16:creationId xmlns:a16="http://schemas.microsoft.com/office/drawing/2014/main" id="{A93C0A90-13A2-4C82-82AD-19C4EED8E013}"/>
              </a:ext>
            </a:extLst>
          </p:cNvPr>
          <p:cNvSpPr/>
          <p:nvPr/>
        </p:nvSpPr>
        <p:spPr>
          <a:xfrm>
            <a:off x="10593632" y="2460704"/>
            <a:ext cx="1233411" cy="87830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1" name="Afbeelding 10">
            <a:extLst>
              <a:ext uri="{FF2B5EF4-FFF2-40B4-BE49-F238E27FC236}">
                <a16:creationId xmlns:a16="http://schemas.microsoft.com/office/drawing/2014/main" id="{426F8ED8-43DB-45D8-AE6B-34F5FD1D8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942" y="4876800"/>
            <a:ext cx="7530845" cy="2891055"/>
          </a:xfrm>
          <a:prstGeom prst="rect">
            <a:avLst/>
          </a:prstGeom>
        </p:spPr>
      </p:pic>
      <p:sp>
        <p:nvSpPr>
          <p:cNvPr id="16" name="Rechthoek 15">
            <a:extLst>
              <a:ext uri="{FF2B5EF4-FFF2-40B4-BE49-F238E27FC236}">
                <a16:creationId xmlns:a16="http://schemas.microsoft.com/office/drawing/2014/main" id="{80F10AE7-F7FD-48E0-AEE0-36600AB2A4C2}"/>
              </a:ext>
            </a:extLst>
          </p:cNvPr>
          <p:cNvSpPr/>
          <p:nvPr/>
        </p:nvSpPr>
        <p:spPr>
          <a:xfrm>
            <a:off x="14728557" y="5555471"/>
            <a:ext cx="1923220" cy="61225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Ovaal 1">
            <a:extLst>
              <a:ext uri="{FF2B5EF4-FFF2-40B4-BE49-F238E27FC236}">
                <a16:creationId xmlns:a16="http://schemas.microsoft.com/office/drawing/2014/main" id="{7ECB9D05-C2D6-0DDC-7BC2-CC1D7E869D72}"/>
              </a:ext>
            </a:extLst>
          </p:cNvPr>
          <p:cNvSpPr/>
          <p:nvPr/>
        </p:nvSpPr>
        <p:spPr>
          <a:xfrm>
            <a:off x="14727877" y="2331187"/>
            <a:ext cx="2610798" cy="124005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92447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0960BCB-9459-463B-94FD-736903D01DFC}"/>
              </a:ext>
            </a:extLst>
          </p:cNvPr>
          <p:cNvPicPr>
            <a:picLocks noChangeAspect="1"/>
          </p:cNvPicPr>
          <p:nvPr/>
        </p:nvPicPr>
        <p:blipFill>
          <a:blip r:embed="rId2"/>
          <a:stretch>
            <a:fillRect/>
          </a:stretch>
        </p:blipFill>
        <p:spPr>
          <a:xfrm>
            <a:off x="1768066" y="5675305"/>
            <a:ext cx="14495764" cy="4063666"/>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pPr marL="86400" indent="0">
                  <a:buNone/>
                </a:pPr>
                <a:r>
                  <a:rPr lang="nl-BE" b="1" dirty="0"/>
                  <a:t>Resultaten regressieanalyse</a:t>
                </a:r>
              </a:p>
              <a:p>
                <a:r>
                  <a:rPr lang="nl-BE" b="1" i="1" dirty="0" err="1"/>
                  <a:t>Coefficients</a:t>
                </a:r>
                <a:r>
                  <a:rPr lang="nl-BE" i="1" dirty="0"/>
                  <a:t>-</a:t>
                </a:r>
                <a:r>
                  <a:rPr lang="nl-BE" dirty="0"/>
                  <a:t>tabel</a:t>
                </a:r>
              </a:p>
              <a:p>
                <a:pPr lvl="1"/>
                <a:r>
                  <a:rPr lang="nl-BE" dirty="0"/>
                  <a:t>Niet elke predictor draagt significant bij aan verklaringskracht model</a:t>
                </a:r>
              </a:p>
              <a:p>
                <a:pPr lvl="2"/>
                <a:r>
                  <a:rPr lang="nl-BE" dirty="0"/>
                  <a:t>Bij ‘W1_Geslacht’ en twee dummyvariabelen: p &gt;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.01)</a:t>
                </a:r>
              </a:p>
              <a:p>
                <a:pPr lvl="1"/>
                <a:r>
                  <a:rPr lang="nl-BE" dirty="0"/>
                  <a:t>De anderen wel, waarvan ‘W1_Depressie_Gem’ het meest (</a:t>
                </a:r>
                <a:r>
                  <a:rPr lang="el-GR" dirty="0"/>
                  <a:t>β</a:t>
                </a:r>
                <a:r>
                  <a:rPr lang="nl-BE" dirty="0"/>
                  <a:t> = .58)</a:t>
                </a:r>
              </a:p>
              <a:p>
                <a:pPr lvl="1"/>
                <a:r>
                  <a:rPr lang="nl-BE" i="1" dirty="0" err="1"/>
                  <a:t>Collinearity</a:t>
                </a:r>
                <a:r>
                  <a:rPr lang="nl-BE" i="1" dirty="0"/>
                  <a:t> </a:t>
                </a:r>
                <a:r>
                  <a:rPr lang="nl-BE" i="1" dirty="0" err="1"/>
                  <a:t>Statistics</a:t>
                </a:r>
                <a:r>
                  <a:rPr lang="nl-BE" i="1" dirty="0"/>
                  <a:t>:</a:t>
                </a:r>
              </a:p>
              <a:p>
                <a:pPr lvl="2"/>
                <a:r>
                  <a:rPr lang="nl-BE" dirty="0"/>
                  <a:t>VIF telkens &lt; 5: bevestigt dat er geen multicollineariteit is</a:t>
                </a:r>
              </a:p>
              <a:p>
                <a:pPr marL="720000" lvl="1" indent="0">
                  <a:buNone/>
                </a:pP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2"/>
                <a:ext cx="16858641" cy="7813829"/>
              </a:xfrm>
              <a:blipFill>
                <a:blip r:embed="rId3"/>
                <a:stretch>
                  <a:fillRect l="-253" t="-468"/>
                </a:stretch>
              </a:blipFill>
            </p:spPr>
            <p:txBody>
              <a:bodyPr/>
              <a:lstStyle/>
              <a:p>
                <a:r>
                  <a:rPr lang="nl-BE">
                    <a:noFill/>
                  </a:rPr>
                  <a:t> </a:t>
                </a:r>
              </a:p>
            </p:txBody>
          </p:sp>
        </mc:Fallback>
      </mc:AlternateContent>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64</a:t>
            </a:fld>
            <a:endParaRPr lang="en-GB" noProof="0" dirty="0"/>
          </a:p>
        </p:txBody>
      </p:sp>
      <p:sp>
        <p:nvSpPr>
          <p:cNvPr id="16" name="Rechthoek 15">
            <a:extLst>
              <a:ext uri="{FF2B5EF4-FFF2-40B4-BE49-F238E27FC236}">
                <a16:creationId xmlns:a16="http://schemas.microsoft.com/office/drawing/2014/main" id="{80F10AE7-F7FD-48E0-AEE0-36600AB2A4C2}"/>
              </a:ext>
            </a:extLst>
          </p:cNvPr>
          <p:cNvSpPr/>
          <p:nvPr/>
        </p:nvSpPr>
        <p:spPr>
          <a:xfrm>
            <a:off x="7612731" y="7724273"/>
            <a:ext cx="1483143" cy="36094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hthoek 11">
            <a:extLst>
              <a:ext uri="{FF2B5EF4-FFF2-40B4-BE49-F238E27FC236}">
                <a16:creationId xmlns:a16="http://schemas.microsoft.com/office/drawing/2014/main" id="{74F934DC-B3AF-4AC8-9E52-52631DC4EAD6}"/>
              </a:ext>
            </a:extLst>
          </p:cNvPr>
          <p:cNvSpPr/>
          <p:nvPr/>
        </p:nvSpPr>
        <p:spPr>
          <a:xfrm>
            <a:off x="10099258" y="7364367"/>
            <a:ext cx="1029954" cy="187533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77A39A64-F86C-40C9-960D-A46EC2B97F31}"/>
              </a:ext>
            </a:extLst>
          </p:cNvPr>
          <p:cNvSpPr/>
          <p:nvPr/>
        </p:nvSpPr>
        <p:spPr>
          <a:xfrm>
            <a:off x="7612730" y="8931435"/>
            <a:ext cx="1483143" cy="36094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hthoek 14">
            <a:extLst>
              <a:ext uri="{FF2B5EF4-FFF2-40B4-BE49-F238E27FC236}">
                <a16:creationId xmlns:a16="http://schemas.microsoft.com/office/drawing/2014/main" id="{506F25C0-EDAF-435A-8C63-8AF7AE98661B}"/>
              </a:ext>
            </a:extLst>
          </p:cNvPr>
          <p:cNvSpPr/>
          <p:nvPr/>
        </p:nvSpPr>
        <p:spPr>
          <a:xfrm>
            <a:off x="14087466" y="6348663"/>
            <a:ext cx="1878439" cy="38902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hthoek 16">
            <a:extLst>
              <a:ext uri="{FF2B5EF4-FFF2-40B4-BE49-F238E27FC236}">
                <a16:creationId xmlns:a16="http://schemas.microsoft.com/office/drawing/2014/main" id="{432C71FE-646B-4EEC-BD08-F24374BCC3D5}"/>
              </a:ext>
            </a:extLst>
          </p:cNvPr>
          <p:cNvSpPr/>
          <p:nvPr/>
        </p:nvSpPr>
        <p:spPr>
          <a:xfrm>
            <a:off x="15163798" y="7396040"/>
            <a:ext cx="1029954" cy="187533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Ovaal 2">
            <a:extLst>
              <a:ext uri="{FF2B5EF4-FFF2-40B4-BE49-F238E27FC236}">
                <a16:creationId xmlns:a16="http://schemas.microsoft.com/office/drawing/2014/main" id="{A26B6A78-4A7E-31AD-2304-BD30D9681E77}"/>
              </a:ext>
            </a:extLst>
          </p:cNvPr>
          <p:cNvSpPr/>
          <p:nvPr/>
        </p:nvSpPr>
        <p:spPr>
          <a:xfrm>
            <a:off x="10099258" y="7284717"/>
            <a:ext cx="1188852" cy="219408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al 3">
            <a:extLst>
              <a:ext uri="{FF2B5EF4-FFF2-40B4-BE49-F238E27FC236}">
                <a16:creationId xmlns:a16="http://schemas.microsoft.com/office/drawing/2014/main" id="{BA477322-C160-6DDF-DB86-050D0B928F83}"/>
              </a:ext>
            </a:extLst>
          </p:cNvPr>
          <p:cNvSpPr/>
          <p:nvPr/>
        </p:nvSpPr>
        <p:spPr>
          <a:xfrm>
            <a:off x="15145056" y="7204994"/>
            <a:ext cx="1188852" cy="219408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8750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6. </a:t>
            </a:r>
            <a:r>
              <a:rPr lang="nl-BE" dirty="0"/>
              <a:t>Conclusie en rapportering</a:t>
            </a:r>
          </a:p>
          <a:p>
            <a:pPr lvl="1"/>
            <a:r>
              <a:rPr lang="nl-BE" dirty="0"/>
              <a:t>In tekst </a:t>
            </a:r>
          </a:p>
          <a:p>
            <a:pPr lvl="2"/>
            <a:r>
              <a:rPr lang="nl-BE" dirty="0"/>
              <a:t>Resultaten F-toets</a:t>
            </a:r>
          </a:p>
          <a:p>
            <a:pPr lvl="2"/>
            <a:r>
              <a:rPr lang="nl-BE" dirty="0"/>
              <a:t>Meest opvallende regressiecoëfficiënten</a:t>
            </a:r>
          </a:p>
          <a:p>
            <a:pPr lvl="1"/>
            <a:r>
              <a:rPr lang="nl-BE" dirty="0"/>
              <a:t>In tabel </a:t>
            </a:r>
          </a:p>
          <a:p>
            <a:pPr lvl="2"/>
            <a:r>
              <a:rPr lang="nl-BE" dirty="0"/>
              <a:t>Resultaten regressiecoëfficiënten + t-toetsen</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65</a:t>
            </a:fld>
            <a:endParaRPr lang="en-GB" noProof="0" dirty="0"/>
          </a:p>
        </p:txBody>
      </p:sp>
      <p:pic>
        <p:nvPicPr>
          <p:cNvPr id="2" name="Afbeelding 1">
            <a:extLst>
              <a:ext uri="{FF2B5EF4-FFF2-40B4-BE49-F238E27FC236}">
                <a16:creationId xmlns:a16="http://schemas.microsoft.com/office/drawing/2014/main" id="{3647E52A-5974-4885-A923-04A47E781025}"/>
              </a:ext>
            </a:extLst>
          </p:cNvPr>
          <p:cNvPicPr>
            <a:picLocks noChangeAspect="1"/>
          </p:cNvPicPr>
          <p:nvPr/>
        </p:nvPicPr>
        <p:blipFill>
          <a:blip r:embed="rId2"/>
          <a:stretch>
            <a:fillRect/>
          </a:stretch>
        </p:blipFill>
        <p:spPr>
          <a:xfrm>
            <a:off x="2236507" y="5278235"/>
            <a:ext cx="13202544" cy="4073928"/>
          </a:xfrm>
          <a:prstGeom prst="rect">
            <a:avLst/>
          </a:prstGeom>
        </p:spPr>
      </p:pic>
      <p:cxnSp>
        <p:nvCxnSpPr>
          <p:cNvPr id="8" name="Rechte verbindingslijn 7">
            <a:extLst>
              <a:ext uri="{FF2B5EF4-FFF2-40B4-BE49-F238E27FC236}">
                <a16:creationId xmlns:a16="http://schemas.microsoft.com/office/drawing/2014/main" id="{8DA1CE6D-2D7D-498F-A05E-6A48EBD8C82A}"/>
              </a:ext>
            </a:extLst>
          </p:cNvPr>
          <p:cNvCxnSpPr/>
          <p:nvPr/>
        </p:nvCxnSpPr>
        <p:spPr>
          <a:xfrm>
            <a:off x="3296653" y="7772379"/>
            <a:ext cx="9168100"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94AE888A-39E5-4301-AACB-31EFB792A7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516" y="1939557"/>
            <a:ext cx="5716254" cy="3215393"/>
          </a:xfrm>
          <a:prstGeom prst="rect">
            <a:avLst/>
          </a:prstGeom>
        </p:spPr>
      </p:pic>
    </p:spTree>
    <p:extLst>
      <p:ext uri="{BB962C8B-B14F-4D97-AF65-F5344CB8AC3E}">
        <p14:creationId xmlns:p14="http://schemas.microsoft.com/office/powerpoint/2010/main" val="571793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Meervoudige lineaire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6. </a:t>
            </a:r>
            <a:r>
              <a:rPr lang="nl-BE" dirty="0"/>
              <a:t>Conclusie en rapportering</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66</a:t>
            </a:fld>
            <a:endParaRPr lang="en-GB" noProof="0" dirty="0"/>
          </a:p>
        </p:txBody>
      </p:sp>
      <p:pic>
        <p:nvPicPr>
          <p:cNvPr id="2" name="Afbeelding 1">
            <a:extLst>
              <a:ext uri="{FF2B5EF4-FFF2-40B4-BE49-F238E27FC236}">
                <a16:creationId xmlns:a16="http://schemas.microsoft.com/office/drawing/2014/main" id="{EB4EE065-3D4A-4796-8478-94A5B9B335F5}"/>
              </a:ext>
            </a:extLst>
          </p:cNvPr>
          <p:cNvPicPr>
            <a:picLocks noChangeAspect="1"/>
          </p:cNvPicPr>
          <p:nvPr/>
        </p:nvPicPr>
        <p:blipFill>
          <a:blip r:embed="rId2"/>
          <a:stretch>
            <a:fillRect/>
          </a:stretch>
        </p:blipFill>
        <p:spPr>
          <a:xfrm>
            <a:off x="2557003" y="2649090"/>
            <a:ext cx="12995369" cy="6673298"/>
          </a:xfrm>
          <a:prstGeom prst="rect">
            <a:avLst/>
          </a:prstGeom>
        </p:spPr>
      </p:pic>
    </p:spTree>
    <p:extLst>
      <p:ext uri="{BB962C8B-B14F-4D97-AF65-F5344CB8AC3E}">
        <p14:creationId xmlns:p14="http://schemas.microsoft.com/office/powerpoint/2010/main" val="971021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D8D0A7-0A07-4707-B8E4-6EFBC2545010}"/>
              </a:ext>
            </a:extLst>
          </p:cNvPr>
          <p:cNvSpPr>
            <a:spLocks noGrp="1"/>
          </p:cNvSpPr>
          <p:nvPr>
            <p:ph type="title"/>
          </p:nvPr>
        </p:nvSpPr>
        <p:spPr/>
        <p:txBody>
          <a:bodyPr/>
          <a:lstStyle/>
          <a:p>
            <a:r>
              <a:rPr lang="nl-BE" dirty="0"/>
              <a:t>Meervoudige lineaire regressie</a:t>
            </a:r>
          </a:p>
        </p:txBody>
      </p:sp>
      <p:sp>
        <p:nvSpPr>
          <p:cNvPr id="3" name="Tijdelijke aanduiding voor inhoud 2">
            <a:extLst>
              <a:ext uri="{FF2B5EF4-FFF2-40B4-BE49-F238E27FC236}">
                <a16:creationId xmlns:a16="http://schemas.microsoft.com/office/drawing/2014/main" id="{A4F43551-ECD4-41D1-A926-DED0704AA133}"/>
              </a:ext>
            </a:extLst>
          </p:cNvPr>
          <p:cNvSpPr>
            <a:spLocks noGrp="1"/>
          </p:cNvSpPr>
          <p:nvPr>
            <p:ph idx="1"/>
          </p:nvPr>
        </p:nvSpPr>
        <p:spPr/>
        <p:txBody>
          <a:bodyPr/>
          <a:lstStyle/>
          <a:p>
            <a:r>
              <a:rPr lang="nl-BE" dirty="0"/>
              <a:t>Meervoudige regressie met interactietermen (bv. ‘Geslacht x leeftijd’)</a:t>
            </a:r>
          </a:p>
          <a:p>
            <a:pPr lvl="1"/>
            <a:r>
              <a:rPr lang="nl-BE" dirty="0"/>
              <a:t>Mogelijk, zoals bij factorial </a:t>
            </a:r>
            <a:r>
              <a:rPr lang="nl-BE" dirty="0" err="1"/>
              <a:t>ANOVA’s</a:t>
            </a:r>
            <a:endParaRPr lang="nl-BE" dirty="0"/>
          </a:p>
          <a:p>
            <a:pPr lvl="1"/>
            <a:r>
              <a:rPr lang="nl-BE" b="1" dirty="0"/>
              <a:t>Zie voorbeeld handboek p. 529</a:t>
            </a:r>
          </a:p>
        </p:txBody>
      </p:sp>
      <p:sp>
        <p:nvSpPr>
          <p:cNvPr id="4" name="Tijdelijke aanduiding voor dianummer 3">
            <a:extLst>
              <a:ext uri="{FF2B5EF4-FFF2-40B4-BE49-F238E27FC236}">
                <a16:creationId xmlns:a16="http://schemas.microsoft.com/office/drawing/2014/main" id="{24078756-34A9-4CE1-B001-E4FB5DE5EC89}"/>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
        <p:nvSpPr>
          <p:cNvPr id="5" name="Tijdelijke aanduiding voor inhoud 4">
            <a:extLst>
              <a:ext uri="{FF2B5EF4-FFF2-40B4-BE49-F238E27FC236}">
                <a16:creationId xmlns:a16="http://schemas.microsoft.com/office/drawing/2014/main" id="{9C157F53-6452-4FAA-BFAD-0E825F53611B}"/>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C6333292-F04A-4BAF-940A-D687FF7B7D95}"/>
              </a:ext>
            </a:extLst>
          </p:cNvPr>
          <p:cNvPicPr>
            <a:picLocks noChangeAspect="1"/>
          </p:cNvPicPr>
          <p:nvPr/>
        </p:nvPicPr>
        <p:blipFill>
          <a:blip r:embed="rId2"/>
          <a:stretch>
            <a:fillRect/>
          </a:stretch>
        </p:blipFill>
        <p:spPr>
          <a:xfrm>
            <a:off x="987760" y="4120444"/>
            <a:ext cx="15363153" cy="5633156"/>
          </a:xfrm>
          <a:prstGeom prst="rect">
            <a:avLst/>
          </a:prstGeom>
        </p:spPr>
      </p:pic>
    </p:spTree>
    <p:extLst>
      <p:ext uri="{BB962C8B-B14F-4D97-AF65-F5344CB8AC3E}">
        <p14:creationId xmlns:p14="http://schemas.microsoft.com/office/powerpoint/2010/main" val="3408793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solidFill>
                  <a:srgbClr val="5D9CC7"/>
                </a:solidFill>
              </a:rPr>
              <a:t>13.2 Basisprincipes bij lineaire regressie</a:t>
            </a: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b="1" dirty="0">
                <a:solidFill>
                  <a:srgbClr val="C00000"/>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99280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AE57D-0868-4467-B83E-763EF29A185E}"/>
              </a:ext>
            </a:extLst>
          </p:cNvPr>
          <p:cNvSpPr>
            <a:spLocks noGrp="1"/>
          </p:cNvSpPr>
          <p:nvPr>
            <p:ph type="title"/>
          </p:nvPr>
        </p:nvSpPr>
        <p:spPr/>
        <p:txBody>
          <a:bodyPr/>
          <a:lstStyle/>
          <a:p>
            <a:r>
              <a:rPr lang="nl-BE" dirty="0"/>
              <a:t>Invoermethoden bij meervoudige regressie</a:t>
            </a:r>
          </a:p>
        </p:txBody>
      </p:sp>
      <p:sp>
        <p:nvSpPr>
          <p:cNvPr id="3" name="Tijdelijke aanduiding voor inhoud 2">
            <a:extLst>
              <a:ext uri="{FF2B5EF4-FFF2-40B4-BE49-F238E27FC236}">
                <a16:creationId xmlns:a16="http://schemas.microsoft.com/office/drawing/2014/main" id="{42B303D7-E6D0-45CC-972D-B39998E8C9EA}"/>
              </a:ext>
            </a:extLst>
          </p:cNvPr>
          <p:cNvSpPr>
            <a:spLocks noGrp="1"/>
          </p:cNvSpPr>
          <p:nvPr>
            <p:ph idx="1"/>
          </p:nvPr>
        </p:nvSpPr>
        <p:spPr>
          <a:xfrm>
            <a:off x="327069" y="1816272"/>
            <a:ext cx="16858641" cy="7937328"/>
          </a:xfrm>
        </p:spPr>
        <p:txBody>
          <a:bodyPr>
            <a:normAutofit/>
          </a:bodyPr>
          <a:lstStyle/>
          <a:p>
            <a:r>
              <a:rPr lang="nl-BE" b="1" dirty="0"/>
              <a:t>Verschillende invoermethoden van predictoren</a:t>
            </a:r>
            <a:endParaRPr lang="nl-BE" dirty="0"/>
          </a:p>
          <a:p>
            <a:pPr marL="1234350" lvl="1" indent="-514350">
              <a:buFont typeface="+mj-lt"/>
              <a:buAutoNum type="arabicPeriod"/>
            </a:pPr>
            <a:r>
              <a:rPr lang="nl-BE" dirty="0"/>
              <a:t>Allemaal in 1 keer (zie vorige sectie)</a:t>
            </a:r>
          </a:p>
          <a:p>
            <a:pPr marL="1234350" lvl="1" indent="-514350">
              <a:buFont typeface="+mj-lt"/>
              <a:buAutoNum type="arabicPeriod"/>
            </a:pPr>
            <a:r>
              <a:rPr lang="nl-BE" dirty="0"/>
              <a:t>Hiërarchische meervoudige regressie (of </a:t>
            </a:r>
            <a:r>
              <a:rPr lang="nl-BE" dirty="0" err="1"/>
              <a:t>bloksgewijze</a:t>
            </a:r>
            <a:r>
              <a:rPr lang="nl-BE" dirty="0"/>
              <a:t>)</a:t>
            </a:r>
          </a:p>
          <a:p>
            <a:pPr marL="1234350" lvl="1" indent="-514350">
              <a:buFont typeface="+mj-lt"/>
              <a:buAutoNum type="arabicPeriod"/>
            </a:pPr>
            <a:r>
              <a:rPr lang="nl-BE" dirty="0"/>
              <a:t>Stapsgewijze meervoudige regressie</a:t>
            </a:r>
          </a:p>
        </p:txBody>
      </p:sp>
      <p:sp>
        <p:nvSpPr>
          <p:cNvPr id="4" name="Tijdelijke aanduiding voor dianummer 3">
            <a:extLst>
              <a:ext uri="{FF2B5EF4-FFF2-40B4-BE49-F238E27FC236}">
                <a16:creationId xmlns:a16="http://schemas.microsoft.com/office/drawing/2014/main" id="{40273ECB-741F-4591-A5AB-9291B45B4461}"/>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pic>
        <p:nvPicPr>
          <p:cNvPr id="26" name="Afbeelding 25">
            <a:extLst>
              <a:ext uri="{FF2B5EF4-FFF2-40B4-BE49-F238E27FC236}">
                <a16:creationId xmlns:a16="http://schemas.microsoft.com/office/drawing/2014/main" id="{16DAAB0E-CF23-4392-8536-769336020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564" y="4035801"/>
            <a:ext cx="8961508" cy="5040848"/>
          </a:xfrm>
          <a:prstGeom prst="rect">
            <a:avLst/>
          </a:prstGeom>
        </p:spPr>
      </p:pic>
    </p:spTree>
    <p:extLst>
      <p:ext uri="{BB962C8B-B14F-4D97-AF65-F5344CB8AC3E}">
        <p14:creationId xmlns:p14="http://schemas.microsoft.com/office/powerpoint/2010/main" val="59671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dirty="0"/>
              <a:t>Ook bij regressieanalyse:</a:t>
            </a:r>
          </a:p>
          <a:p>
            <a:r>
              <a:rPr lang="nl-BE" dirty="0"/>
              <a:t>Niet mogelijk om 100 % causaliteit te bewijzen of ‘vinden’ (cf. correlatie)</a:t>
            </a:r>
          </a:p>
          <a:p>
            <a:r>
              <a:rPr lang="nl-BE" b="1" dirty="0"/>
              <a:t>Enkel theoretisch vermoeden van causaliteit proberen te bevestigen</a:t>
            </a:r>
          </a:p>
          <a:p>
            <a:pPr lvl="1"/>
            <a:r>
              <a:rPr lang="nl-BE" dirty="0"/>
              <a:t>Zie p. 479</a:t>
            </a:r>
          </a:p>
          <a:p>
            <a:pPr lvl="1"/>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pic>
        <p:nvPicPr>
          <p:cNvPr id="5" name="Afbeelding 4">
            <a:extLst>
              <a:ext uri="{FF2B5EF4-FFF2-40B4-BE49-F238E27FC236}">
                <a16:creationId xmlns:a16="http://schemas.microsoft.com/office/drawing/2014/main" id="{C56F9F25-F5D8-4A00-85A1-04650B350B6D}"/>
              </a:ext>
            </a:extLst>
          </p:cNvPr>
          <p:cNvPicPr>
            <a:picLocks noChangeAspect="1"/>
          </p:cNvPicPr>
          <p:nvPr/>
        </p:nvPicPr>
        <p:blipFill>
          <a:blip r:embed="rId3"/>
          <a:stretch>
            <a:fillRect/>
          </a:stretch>
        </p:blipFill>
        <p:spPr>
          <a:xfrm>
            <a:off x="3527803" y="3831027"/>
            <a:ext cx="10283068" cy="5922573"/>
          </a:xfrm>
          <a:prstGeom prst="rect">
            <a:avLst/>
          </a:prstGeom>
        </p:spPr>
      </p:pic>
    </p:spTree>
    <p:extLst>
      <p:ext uri="{BB962C8B-B14F-4D97-AF65-F5344CB8AC3E}">
        <p14:creationId xmlns:p14="http://schemas.microsoft.com/office/powerpoint/2010/main" val="16124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AE57D-0868-4467-B83E-763EF29A185E}"/>
              </a:ext>
            </a:extLst>
          </p:cNvPr>
          <p:cNvSpPr>
            <a:spLocks noGrp="1"/>
          </p:cNvSpPr>
          <p:nvPr>
            <p:ph type="title"/>
          </p:nvPr>
        </p:nvSpPr>
        <p:spPr/>
        <p:txBody>
          <a:bodyPr/>
          <a:lstStyle/>
          <a:p>
            <a:r>
              <a:rPr lang="nl-BE" dirty="0"/>
              <a:t>Invoermethoden bij meervoudige regressie</a:t>
            </a:r>
          </a:p>
        </p:txBody>
      </p:sp>
      <p:sp>
        <p:nvSpPr>
          <p:cNvPr id="3" name="Tijdelijke aanduiding voor inhoud 2">
            <a:extLst>
              <a:ext uri="{FF2B5EF4-FFF2-40B4-BE49-F238E27FC236}">
                <a16:creationId xmlns:a16="http://schemas.microsoft.com/office/drawing/2014/main" id="{42B303D7-E6D0-45CC-972D-B39998E8C9EA}"/>
              </a:ext>
            </a:extLst>
          </p:cNvPr>
          <p:cNvSpPr>
            <a:spLocks noGrp="1"/>
          </p:cNvSpPr>
          <p:nvPr>
            <p:ph idx="1"/>
          </p:nvPr>
        </p:nvSpPr>
        <p:spPr>
          <a:xfrm>
            <a:off x="327069" y="1816272"/>
            <a:ext cx="16858641" cy="7937328"/>
          </a:xfrm>
        </p:spPr>
        <p:txBody>
          <a:bodyPr>
            <a:normAutofit/>
          </a:bodyPr>
          <a:lstStyle/>
          <a:p>
            <a:pPr marL="86400" indent="0">
              <a:buNone/>
            </a:pPr>
            <a:r>
              <a:rPr lang="nl-BE" b="1" dirty="0"/>
              <a:t>Hiërarchische meervoudige regressie </a:t>
            </a:r>
            <a:r>
              <a:rPr lang="nl-BE" dirty="0"/>
              <a:t>(of </a:t>
            </a:r>
            <a:r>
              <a:rPr lang="nl-BE" dirty="0" err="1"/>
              <a:t>bloksgewijze</a:t>
            </a:r>
            <a:r>
              <a:rPr lang="nl-BE" dirty="0"/>
              <a:t>)</a:t>
            </a:r>
          </a:p>
          <a:p>
            <a:r>
              <a:rPr lang="nl-BE" dirty="0"/>
              <a:t>Predictoren verdelen in aparte blokken </a:t>
            </a:r>
            <a:r>
              <a:rPr lang="nl-BE" b="1" dirty="0"/>
              <a:t>o.b.v. theorie</a:t>
            </a:r>
          </a:p>
          <a:p>
            <a:pPr lvl="1"/>
            <a:r>
              <a:rPr lang="nl-BE" dirty="0"/>
              <a:t>Bv. 	Blok 1: 	x</a:t>
            </a:r>
            <a:r>
              <a:rPr lang="nl-BE" baseline="-25000" dirty="0"/>
              <a:t>1 </a:t>
            </a:r>
            <a:r>
              <a:rPr lang="nl-BE" dirty="0"/>
              <a:t>x</a:t>
            </a:r>
            <a:r>
              <a:rPr lang="nl-BE" baseline="-25000" dirty="0"/>
              <a:t>2 </a:t>
            </a:r>
            <a:r>
              <a:rPr lang="nl-BE" dirty="0"/>
              <a:t>x</a:t>
            </a:r>
            <a:r>
              <a:rPr lang="nl-BE" baseline="-25000" dirty="0"/>
              <a:t>3  	</a:t>
            </a:r>
            <a:r>
              <a:rPr lang="nl-BE" dirty="0"/>
              <a:t>Blok 2: 	x</a:t>
            </a:r>
            <a:r>
              <a:rPr lang="nl-BE" baseline="-25000" dirty="0"/>
              <a:t>4 </a:t>
            </a:r>
            <a:r>
              <a:rPr lang="nl-BE" dirty="0"/>
              <a:t>x</a:t>
            </a:r>
            <a:r>
              <a:rPr lang="nl-BE" baseline="-25000" dirty="0"/>
              <a:t>5		</a:t>
            </a:r>
            <a:r>
              <a:rPr lang="nl-BE" dirty="0"/>
              <a:t>Blok 3: 	x</a:t>
            </a:r>
            <a:r>
              <a:rPr lang="nl-BE" baseline="-25000" dirty="0"/>
              <a:t>6</a:t>
            </a:r>
          </a:p>
          <a:p>
            <a:pPr lvl="1"/>
            <a:r>
              <a:rPr lang="nl-BE" dirty="0"/>
              <a:t>Testen van ‘oude theorie’ (wat al geweten is) vs. ‘nieuwe theorie’</a:t>
            </a:r>
          </a:p>
          <a:p>
            <a:r>
              <a:rPr lang="nl-BE" dirty="0"/>
              <a:t>Blokken na elkaar ingevoegd</a:t>
            </a:r>
          </a:p>
          <a:p>
            <a:pPr lvl="1"/>
            <a:r>
              <a:rPr lang="nl-BE" dirty="0"/>
              <a:t>Zorgt voor </a:t>
            </a:r>
            <a:r>
              <a:rPr lang="nl-BE" b="1" dirty="0"/>
              <a:t>aparte maar cumulatieve submodellen</a:t>
            </a:r>
          </a:p>
          <a:p>
            <a:pPr lvl="1"/>
            <a:r>
              <a:rPr lang="nl-BE" dirty="0"/>
              <a:t>Bv. 	Model 1: 	x</a:t>
            </a:r>
            <a:r>
              <a:rPr lang="nl-BE" baseline="-25000" dirty="0"/>
              <a:t>1 </a:t>
            </a:r>
            <a:r>
              <a:rPr lang="nl-BE" dirty="0"/>
              <a:t>x</a:t>
            </a:r>
            <a:r>
              <a:rPr lang="nl-BE" baseline="-25000" dirty="0"/>
              <a:t>2 </a:t>
            </a:r>
            <a:r>
              <a:rPr lang="nl-BE" dirty="0"/>
              <a:t>x</a:t>
            </a:r>
            <a:r>
              <a:rPr lang="nl-BE" baseline="-25000" dirty="0"/>
              <a:t>3  	</a:t>
            </a:r>
            <a:r>
              <a:rPr lang="nl-BE" dirty="0"/>
              <a:t>Model 2: 	 x</a:t>
            </a:r>
            <a:r>
              <a:rPr lang="nl-BE" baseline="-25000" dirty="0"/>
              <a:t>1 </a:t>
            </a:r>
            <a:r>
              <a:rPr lang="nl-BE" dirty="0"/>
              <a:t>x</a:t>
            </a:r>
            <a:r>
              <a:rPr lang="nl-BE" baseline="-25000" dirty="0"/>
              <a:t>2 </a:t>
            </a:r>
            <a:r>
              <a:rPr lang="nl-BE" dirty="0"/>
              <a:t>x</a:t>
            </a:r>
            <a:r>
              <a:rPr lang="nl-BE" baseline="-25000" dirty="0"/>
              <a:t>3 </a:t>
            </a:r>
            <a:r>
              <a:rPr lang="nl-BE" dirty="0"/>
              <a:t>x</a:t>
            </a:r>
            <a:r>
              <a:rPr lang="nl-BE" baseline="-25000" dirty="0"/>
              <a:t>4 </a:t>
            </a:r>
            <a:r>
              <a:rPr lang="nl-BE" dirty="0"/>
              <a:t>x</a:t>
            </a:r>
            <a:r>
              <a:rPr lang="nl-BE" baseline="-25000" dirty="0"/>
              <a:t>5		</a:t>
            </a:r>
            <a:r>
              <a:rPr lang="nl-BE" dirty="0"/>
              <a:t>Model 3: 	x</a:t>
            </a:r>
            <a:r>
              <a:rPr lang="nl-BE" baseline="-25000" dirty="0"/>
              <a:t>1 </a:t>
            </a:r>
            <a:r>
              <a:rPr lang="nl-BE" dirty="0"/>
              <a:t>x</a:t>
            </a:r>
            <a:r>
              <a:rPr lang="nl-BE" baseline="-25000" dirty="0"/>
              <a:t>2 </a:t>
            </a:r>
            <a:r>
              <a:rPr lang="nl-BE" dirty="0"/>
              <a:t>x</a:t>
            </a:r>
            <a:r>
              <a:rPr lang="nl-BE" baseline="-25000" dirty="0"/>
              <a:t>3 </a:t>
            </a:r>
            <a:r>
              <a:rPr lang="nl-BE" dirty="0"/>
              <a:t>x</a:t>
            </a:r>
            <a:r>
              <a:rPr lang="nl-BE" baseline="-25000" dirty="0"/>
              <a:t>4 </a:t>
            </a:r>
            <a:r>
              <a:rPr lang="nl-BE" dirty="0"/>
              <a:t>x</a:t>
            </a:r>
            <a:r>
              <a:rPr lang="nl-BE" baseline="-25000" dirty="0"/>
              <a:t>5 </a:t>
            </a:r>
            <a:r>
              <a:rPr lang="nl-BE" dirty="0"/>
              <a:t>x</a:t>
            </a:r>
            <a:r>
              <a:rPr lang="nl-BE" baseline="-25000" dirty="0"/>
              <a:t>6	</a:t>
            </a:r>
            <a:br>
              <a:rPr lang="nl-BE" sz="2400" baseline="-25000" dirty="0"/>
            </a:br>
            <a:endParaRPr lang="nl-BE" sz="2400" baseline="-25000" dirty="0"/>
          </a:p>
          <a:p>
            <a:pPr lvl="1"/>
            <a:r>
              <a:rPr lang="nl-BE" dirty="0"/>
              <a:t>Stijgt R</a:t>
            </a:r>
            <a:r>
              <a:rPr lang="nl-BE" baseline="30000" dirty="0"/>
              <a:t>2</a:t>
            </a:r>
            <a:r>
              <a:rPr lang="nl-BE" dirty="0"/>
              <a:t> significant na toevoegen van blok 2? En na blok 3?</a:t>
            </a:r>
          </a:p>
          <a:p>
            <a:pPr lvl="2"/>
            <a:r>
              <a:rPr lang="nl-BE" b="1" dirty="0"/>
              <a:t>Derde type coëfficiënt wordt getoetst </a:t>
            </a:r>
            <a:r>
              <a:rPr lang="nl-BE" dirty="0"/>
              <a:t>(a.d.h.v. F-toets)</a:t>
            </a:r>
            <a:r>
              <a:rPr lang="nl-BE" b="1" dirty="0"/>
              <a:t>, naast R</a:t>
            </a:r>
            <a:r>
              <a:rPr lang="nl-BE" b="1" baseline="30000" dirty="0"/>
              <a:t>2</a:t>
            </a:r>
            <a:r>
              <a:rPr lang="nl-BE" b="1" dirty="0"/>
              <a:t> en b</a:t>
            </a:r>
            <a:r>
              <a:rPr lang="nl-BE" b="1" baseline="-25000" dirty="0"/>
              <a:t>i</a:t>
            </a:r>
            <a:br>
              <a:rPr lang="nl-BE" b="1" baseline="-25000" dirty="0"/>
            </a:br>
            <a:r>
              <a:rPr lang="nl-BE" b="1" dirty="0">
                <a:solidFill>
                  <a:srgbClr val="C00000"/>
                </a:solidFill>
                <a:highlight>
                  <a:srgbClr val="FFFF00"/>
                </a:highlight>
              </a:rPr>
              <a:t>= </a:t>
            </a:r>
            <a:r>
              <a:rPr lang="el-GR" b="1" dirty="0">
                <a:solidFill>
                  <a:srgbClr val="C00000"/>
                </a:solidFill>
                <a:highlight>
                  <a:srgbClr val="FFFF00"/>
                </a:highlight>
              </a:rPr>
              <a:t>Δ</a:t>
            </a:r>
            <a:r>
              <a:rPr lang="nl-BE" b="1" dirty="0">
                <a:solidFill>
                  <a:srgbClr val="C00000"/>
                </a:solidFill>
                <a:highlight>
                  <a:srgbClr val="FFFF00"/>
                </a:highlight>
              </a:rPr>
              <a:t> R</a:t>
            </a:r>
            <a:r>
              <a:rPr lang="nl-BE" b="1" baseline="30000" dirty="0">
                <a:solidFill>
                  <a:srgbClr val="C00000"/>
                </a:solidFill>
                <a:highlight>
                  <a:srgbClr val="FFFF00"/>
                </a:highlight>
              </a:rPr>
              <a:t>2 </a:t>
            </a:r>
            <a:r>
              <a:rPr lang="nl-BE" b="1" dirty="0">
                <a:solidFill>
                  <a:srgbClr val="C00000"/>
                </a:solidFill>
                <a:highlight>
                  <a:srgbClr val="FFFF00"/>
                </a:highlight>
              </a:rPr>
              <a:t>of de verandering in R</a:t>
            </a:r>
            <a:r>
              <a:rPr lang="nl-BE" b="1" baseline="30000" dirty="0">
                <a:solidFill>
                  <a:srgbClr val="C00000"/>
                </a:solidFill>
                <a:highlight>
                  <a:srgbClr val="FFFF00"/>
                </a:highlight>
              </a:rPr>
              <a:t>2</a:t>
            </a:r>
          </a:p>
          <a:p>
            <a:pPr lvl="1"/>
            <a:r>
              <a:rPr lang="nl-BE" dirty="0"/>
              <a:t>Evolutie regressiecoëfficiënten b</a:t>
            </a:r>
            <a:r>
              <a:rPr lang="nl-BE" baseline="-25000" dirty="0"/>
              <a:t>i</a:t>
            </a:r>
            <a:r>
              <a:rPr lang="nl-BE" dirty="0"/>
              <a:t> volgen</a:t>
            </a:r>
          </a:p>
        </p:txBody>
      </p:sp>
      <p:sp>
        <p:nvSpPr>
          <p:cNvPr id="4" name="Tijdelijke aanduiding voor dianummer 3">
            <a:extLst>
              <a:ext uri="{FF2B5EF4-FFF2-40B4-BE49-F238E27FC236}">
                <a16:creationId xmlns:a16="http://schemas.microsoft.com/office/drawing/2014/main" id="{40273ECB-741F-4591-A5AB-9291B45B4461}"/>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cxnSp>
        <p:nvCxnSpPr>
          <p:cNvPr id="7" name="Rechte verbindingslijn 6">
            <a:extLst>
              <a:ext uri="{FF2B5EF4-FFF2-40B4-BE49-F238E27FC236}">
                <a16:creationId xmlns:a16="http://schemas.microsoft.com/office/drawing/2014/main" id="{67231301-2D7C-4855-BAD0-A1BE29876737}"/>
              </a:ext>
            </a:extLst>
          </p:cNvPr>
          <p:cNvCxnSpPr>
            <a:cxnSpLocks/>
          </p:cNvCxnSpPr>
          <p:nvPr/>
        </p:nvCxnSpPr>
        <p:spPr>
          <a:xfrm>
            <a:off x="4512427" y="5727032"/>
            <a:ext cx="1286795"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a16="http://schemas.microsoft.com/office/drawing/2014/main" id="{8A7BC61D-775B-4042-A609-1260F7E0D0A6}"/>
              </a:ext>
            </a:extLst>
          </p:cNvPr>
          <p:cNvCxnSpPr>
            <a:cxnSpLocks/>
          </p:cNvCxnSpPr>
          <p:nvPr/>
        </p:nvCxnSpPr>
        <p:spPr>
          <a:xfrm>
            <a:off x="8298364" y="5727032"/>
            <a:ext cx="1278774"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2423B36B-4E1E-4021-BD8E-E6A6F3DA42AC}"/>
              </a:ext>
            </a:extLst>
          </p:cNvPr>
          <p:cNvCxnSpPr>
            <a:cxnSpLocks/>
          </p:cNvCxnSpPr>
          <p:nvPr/>
        </p:nvCxnSpPr>
        <p:spPr>
          <a:xfrm flipV="1">
            <a:off x="8298364" y="5831303"/>
            <a:ext cx="2181142" cy="3995"/>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Rechte verbindingslijn 10">
            <a:extLst>
              <a:ext uri="{FF2B5EF4-FFF2-40B4-BE49-F238E27FC236}">
                <a16:creationId xmlns:a16="http://schemas.microsoft.com/office/drawing/2014/main" id="{5939C1C7-1B19-4676-B0D7-58B022178FEB}"/>
              </a:ext>
            </a:extLst>
          </p:cNvPr>
          <p:cNvCxnSpPr>
            <a:cxnSpLocks/>
          </p:cNvCxnSpPr>
          <p:nvPr/>
        </p:nvCxnSpPr>
        <p:spPr>
          <a:xfrm>
            <a:off x="12818226" y="5831303"/>
            <a:ext cx="2112964" cy="0"/>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535E1739-5D6B-415E-AFE2-3266029BDE4C}"/>
              </a:ext>
            </a:extLst>
          </p:cNvPr>
          <p:cNvCxnSpPr>
            <a:cxnSpLocks/>
          </p:cNvCxnSpPr>
          <p:nvPr/>
        </p:nvCxnSpPr>
        <p:spPr>
          <a:xfrm>
            <a:off x="12818226" y="5727032"/>
            <a:ext cx="1162470"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40F39810-AADA-4C08-B52F-7BA5263D0F7E}"/>
              </a:ext>
            </a:extLst>
          </p:cNvPr>
          <p:cNvCxnSpPr>
            <a:cxnSpLocks/>
          </p:cNvCxnSpPr>
          <p:nvPr/>
        </p:nvCxnSpPr>
        <p:spPr>
          <a:xfrm>
            <a:off x="12818226" y="5959638"/>
            <a:ext cx="2570164"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935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AE57D-0868-4467-B83E-763EF29A185E}"/>
              </a:ext>
            </a:extLst>
          </p:cNvPr>
          <p:cNvSpPr>
            <a:spLocks noGrp="1"/>
          </p:cNvSpPr>
          <p:nvPr>
            <p:ph type="title"/>
          </p:nvPr>
        </p:nvSpPr>
        <p:spPr/>
        <p:txBody>
          <a:bodyPr/>
          <a:lstStyle/>
          <a:p>
            <a:r>
              <a:rPr lang="nl-BE" dirty="0"/>
              <a:t>Invoermethoden bij meervoudige regressie</a:t>
            </a:r>
          </a:p>
        </p:txBody>
      </p:sp>
      <p:sp>
        <p:nvSpPr>
          <p:cNvPr id="3" name="Tijdelijke aanduiding voor inhoud 2">
            <a:extLst>
              <a:ext uri="{FF2B5EF4-FFF2-40B4-BE49-F238E27FC236}">
                <a16:creationId xmlns:a16="http://schemas.microsoft.com/office/drawing/2014/main" id="{42B303D7-E6D0-45CC-972D-B39998E8C9EA}"/>
              </a:ext>
            </a:extLst>
          </p:cNvPr>
          <p:cNvSpPr>
            <a:spLocks noGrp="1"/>
          </p:cNvSpPr>
          <p:nvPr>
            <p:ph idx="1"/>
          </p:nvPr>
        </p:nvSpPr>
        <p:spPr>
          <a:xfrm>
            <a:off x="327069" y="1816272"/>
            <a:ext cx="16858641" cy="7937328"/>
          </a:xfrm>
        </p:spPr>
        <p:txBody>
          <a:bodyPr>
            <a:normAutofit/>
          </a:bodyPr>
          <a:lstStyle/>
          <a:p>
            <a:pPr marL="86400" indent="0">
              <a:buNone/>
            </a:pPr>
            <a:r>
              <a:rPr lang="nl-BE" b="1" dirty="0"/>
              <a:t>Stapsgewijze meervoudige regressie </a:t>
            </a:r>
          </a:p>
          <a:p>
            <a:pPr marL="86400" indent="0">
              <a:buNone/>
            </a:pPr>
            <a:r>
              <a:rPr lang="nl-BE" dirty="0"/>
              <a:t>≈ hiërarchische invoermethode, </a:t>
            </a:r>
            <a:r>
              <a:rPr lang="nl-BE" b="1" dirty="0">
                <a:highlight>
                  <a:srgbClr val="FFFF00"/>
                </a:highlight>
              </a:rPr>
              <a:t>MAAR: SPSS zit aan het stuur (</a:t>
            </a:r>
            <a:r>
              <a:rPr lang="nl-BE" b="1" u="sng" dirty="0">
                <a:solidFill>
                  <a:srgbClr val="C00000"/>
                </a:solidFill>
                <a:highlight>
                  <a:srgbClr val="FFFF00"/>
                </a:highlight>
              </a:rPr>
              <a:t>a-theoretisch</a:t>
            </a:r>
            <a:r>
              <a:rPr lang="nl-BE" b="1" dirty="0">
                <a:highlight>
                  <a:srgbClr val="FFFF00"/>
                </a:highlight>
              </a:rPr>
              <a:t>)</a:t>
            </a:r>
          </a:p>
          <a:p>
            <a:pPr lvl="1"/>
            <a:r>
              <a:rPr lang="nl-BE" dirty="0"/>
              <a:t>Jij kiest uitkomstvariabele en set van predictoren</a:t>
            </a:r>
          </a:p>
          <a:p>
            <a:pPr lvl="1"/>
            <a:r>
              <a:rPr lang="nl-BE" dirty="0"/>
              <a:t>SPSS beslist o.b.v. statistische overwegingen (</a:t>
            </a:r>
            <a:r>
              <a:rPr lang="nl-BE" u="sng" dirty="0"/>
              <a:t>geen</a:t>
            </a:r>
            <a:r>
              <a:rPr lang="nl-BE" dirty="0"/>
              <a:t> theoretische)</a:t>
            </a:r>
          </a:p>
          <a:p>
            <a:pPr lvl="2"/>
            <a:r>
              <a:rPr lang="nl-BE" dirty="0"/>
              <a:t>Welke predictoren ingevoerd worden</a:t>
            </a:r>
          </a:p>
          <a:p>
            <a:pPr lvl="2"/>
            <a:r>
              <a:rPr lang="nl-BE" dirty="0"/>
              <a:t>Welke behouden worden en welke niet</a:t>
            </a:r>
          </a:p>
          <a:p>
            <a:r>
              <a:rPr lang="nl-BE" dirty="0"/>
              <a:t>Drie verschillende manieren</a:t>
            </a:r>
          </a:p>
          <a:p>
            <a:pPr lvl="1"/>
            <a:r>
              <a:rPr lang="nl-BE" b="1" i="1" dirty="0"/>
              <a:t>Forward:</a:t>
            </a:r>
          </a:p>
          <a:p>
            <a:pPr lvl="2"/>
            <a:r>
              <a:rPr lang="nl-BE" dirty="0"/>
              <a:t>Predictor per predictor toevoegen tot model niet meer significant verbetert</a:t>
            </a:r>
          </a:p>
          <a:p>
            <a:pPr lvl="1"/>
            <a:r>
              <a:rPr lang="nl-BE" b="1" i="1" dirty="0"/>
              <a:t>Backward:</a:t>
            </a:r>
          </a:p>
          <a:p>
            <a:pPr lvl="2"/>
            <a:r>
              <a:rPr lang="nl-BE" dirty="0"/>
              <a:t>Start met alle predictoren en één per één eruit indien ze niet goed scoren</a:t>
            </a:r>
          </a:p>
          <a:p>
            <a:pPr lvl="1"/>
            <a:r>
              <a:rPr lang="nl-BE" b="1" i="1" dirty="0" err="1"/>
              <a:t>Stepwise</a:t>
            </a:r>
            <a:r>
              <a:rPr lang="nl-BE" b="1" i="1" dirty="0"/>
              <a:t>:</a:t>
            </a:r>
          </a:p>
          <a:p>
            <a:pPr lvl="2"/>
            <a:r>
              <a:rPr lang="nl-BE" dirty="0"/>
              <a:t>Zoals </a:t>
            </a:r>
            <a:r>
              <a:rPr lang="nl-BE" i="1" dirty="0"/>
              <a:t>Forward, </a:t>
            </a:r>
            <a:r>
              <a:rPr lang="nl-BE" dirty="0"/>
              <a:t>maar </a:t>
            </a:r>
            <a:r>
              <a:rPr lang="nl-BE" dirty="0" err="1"/>
              <a:t>herevalueert</a:t>
            </a:r>
            <a:r>
              <a:rPr lang="nl-BE" dirty="0"/>
              <a:t> de gekozen predictoren zoals in </a:t>
            </a:r>
            <a:r>
              <a:rPr lang="nl-BE" i="1" dirty="0"/>
              <a:t>Backward</a:t>
            </a:r>
            <a:endParaRPr lang="nl-BE" dirty="0"/>
          </a:p>
        </p:txBody>
      </p:sp>
      <p:sp>
        <p:nvSpPr>
          <p:cNvPr id="4" name="Tijdelijke aanduiding voor dianummer 3">
            <a:extLst>
              <a:ext uri="{FF2B5EF4-FFF2-40B4-BE49-F238E27FC236}">
                <a16:creationId xmlns:a16="http://schemas.microsoft.com/office/drawing/2014/main" id="{40273ECB-741F-4591-A5AB-9291B45B4461}"/>
              </a:ext>
            </a:extLst>
          </p:cNvPr>
          <p:cNvSpPr>
            <a:spLocks noGrp="1"/>
          </p:cNvSpPr>
          <p:nvPr>
            <p:ph type="sldNum" sz="quarter" idx="12"/>
          </p:nvPr>
        </p:nvSpPr>
        <p:spPr/>
        <p:txBody>
          <a:bodyPr/>
          <a:lstStyle/>
          <a:p>
            <a:fld id="{7AE184E0-0BD4-4705-A12B-9B71DDE63301}" type="slidenum">
              <a:rPr lang="en-GB" noProof="0" smtClean="0"/>
              <a:t>71</a:t>
            </a:fld>
            <a:endParaRPr lang="en-GB" noProof="0" dirty="0"/>
          </a:p>
        </p:txBody>
      </p:sp>
    </p:spTree>
    <p:extLst>
      <p:ext uri="{BB962C8B-B14F-4D97-AF65-F5344CB8AC3E}">
        <p14:creationId xmlns:p14="http://schemas.microsoft.com/office/powerpoint/2010/main" val="3411810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C9836-AAE0-431E-9A16-B6E926B39781}"/>
              </a:ext>
            </a:extLst>
          </p:cNvPr>
          <p:cNvSpPr>
            <a:spLocks noGrp="1"/>
          </p:cNvSpPr>
          <p:nvPr>
            <p:ph type="title"/>
          </p:nvPr>
        </p:nvSpPr>
        <p:spPr>
          <a:xfrm>
            <a:off x="2060295" y="123499"/>
            <a:ext cx="14951312" cy="949564"/>
          </a:xfrm>
        </p:spPr>
        <p:txBody>
          <a:bodyPr/>
          <a:lstStyle/>
          <a:p>
            <a:r>
              <a:rPr lang="nl-BE" dirty="0"/>
              <a:t>Invoermethoden bij meervoudige regressie</a:t>
            </a:r>
          </a:p>
        </p:txBody>
      </p:sp>
      <p:sp>
        <p:nvSpPr>
          <p:cNvPr id="3" name="Tijdelijke aanduiding voor inhoud 2">
            <a:extLst>
              <a:ext uri="{FF2B5EF4-FFF2-40B4-BE49-F238E27FC236}">
                <a16:creationId xmlns:a16="http://schemas.microsoft.com/office/drawing/2014/main" id="{6471AF29-2422-48D4-8A7D-F12EBEEE524F}"/>
              </a:ext>
            </a:extLst>
          </p:cNvPr>
          <p:cNvSpPr>
            <a:spLocks noGrp="1"/>
          </p:cNvSpPr>
          <p:nvPr>
            <p:ph idx="1"/>
          </p:nvPr>
        </p:nvSpPr>
        <p:spPr/>
        <p:txBody>
          <a:bodyPr/>
          <a:lstStyle/>
          <a:p>
            <a:pPr marL="86400" indent="0">
              <a:buNone/>
            </a:pPr>
            <a:r>
              <a:rPr lang="nl-BE" b="1" dirty="0" err="1"/>
              <a:t>Stapgewijze</a:t>
            </a:r>
            <a:r>
              <a:rPr lang="nl-BE" b="1" dirty="0"/>
              <a:t> versus hiërarchische regressie</a:t>
            </a:r>
          </a:p>
          <a:p>
            <a:r>
              <a:rPr lang="nl-BE" dirty="0"/>
              <a:t>Stapsgewijs:</a:t>
            </a:r>
          </a:p>
          <a:p>
            <a:pPr lvl="1"/>
            <a:r>
              <a:rPr lang="nl-BE" dirty="0"/>
              <a:t>Alleen statistische criteria</a:t>
            </a:r>
          </a:p>
          <a:p>
            <a:pPr lvl="1"/>
            <a:r>
              <a:rPr lang="nl-BE" dirty="0"/>
              <a:t>Zelf alleen keuze in set van predictoren </a:t>
            </a:r>
          </a:p>
          <a:p>
            <a:pPr lvl="1"/>
            <a:r>
              <a:rPr lang="nl-BE" dirty="0"/>
              <a:t>Soms wordt een (uit de theorie gebleken) belangrijke predictor niet meegenomen</a:t>
            </a:r>
          </a:p>
          <a:p>
            <a:r>
              <a:rPr lang="nl-BE" dirty="0">
                <a:highlight>
                  <a:srgbClr val="FFFF00"/>
                </a:highlight>
              </a:rPr>
              <a:t>Hiërarchisch:</a:t>
            </a:r>
          </a:p>
          <a:p>
            <a:pPr lvl="1"/>
            <a:r>
              <a:rPr lang="nl-BE" dirty="0">
                <a:highlight>
                  <a:srgbClr val="FFFF00"/>
                </a:highlight>
              </a:rPr>
              <a:t>Theoretische + statistische criteria</a:t>
            </a:r>
          </a:p>
          <a:p>
            <a:pPr lvl="1"/>
            <a:r>
              <a:rPr lang="nl-BE" dirty="0">
                <a:highlight>
                  <a:srgbClr val="FFFF00"/>
                </a:highlight>
              </a:rPr>
              <a:t>Als onderzoeker touwtjes zelf in handen</a:t>
            </a:r>
          </a:p>
          <a:p>
            <a:pPr lvl="1"/>
            <a:r>
              <a:rPr lang="nl-BE" dirty="0">
                <a:highlight>
                  <a:srgbClr val="FFFF00"/>
                </a:highlight>
              </a:rPr>
              <a:t>Daarom vaak verkozen boven stapsgewijs</a:t>
            </a:r>
          </a:p>
          <a:p>
            <a:pPr marL="1306800" lvl="2" indent="0">
              <a:buNone/>
            </a:pPr>
            <a:endParaRPr lang="nl-BE" dirty="0"/>
          </a:p>
        </p:txBody>
      </p:sp>
      <p:sp>
        <p:nvSpPr>
          <p:cNvPr id="4" name="Tijdelijke aanduiding voor dianummer 3">
            <a:extLst>
              <a:ext uri="{FF2B5EF4-FFF2-40B4-BE49-F238E27FC236}">
                <a16:creationId xmlns:a16="http://schemas.microsoft.com/office/drawing/2014/main" id="{59513F62-025C-4CF3-A01D-AEDD6E634D3B}"/>
              </a:ext>
            </a:extLst>
          </p:cNvPr>
          <p:cNvSpPr>
            <a:spLocks noGrp="1"/>
          </p:cNvSpPr>
          <p:nvPr>
            <p:ph type="sldNum" sz="quarter" idx="12"/>
          </p:nvPr>
        </p:nvSpPr>
        <p:spPr/>
        <p:txBody>
          <a:bodyPr/>
          <a:lstStyle/>
          <a:p>
            <a:fld id="{7AE184E0-0BD4-4705-A12B-9B71DDE63301}" type="slidenum">
              <a:rPr lang="en-GB" noProof="0" smtClean="0"/>
              <a:t>72</a:t>
            </a:fld>
            <a:endParaRPr lang="en-GB" noProof="0" dirty="0"/>
          </a:p>
        </p:txBody>
      </p:sp>
      <p:sp>
        <p:nvSpPr>
          <p:cNvPr id="5" name="Tijdelijke aanduiding voor inhoud 4">
            <a:extLst>
              <a:ext uri="{FF2B5EF4-FFF2-40B4-BE49-F238E27FC236}">
                <a16:creationId xmlns:a16="http://schemas.microsoft.com/office/drawing/2014/main" id="{C1B379D0-9FD6-4398-B49A-D344B075FD65}"/>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01646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solidFill>
                  <a:srgbClr val="5D9CC7"/>
                </a:solidFill>
              </a:rPr>
              <a:t>13.2 Basisprincipes bij lineaire regressie</a:t>
            </a: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b="1" dirty="0">
                <a:solidFill>
                  <a:srgbClr val="C00000"/>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73</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067429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Hiërarchische meervoudige regressie</a:t>
            </a:r>
            <a:endParaRPr lang="nl-BE" b="0"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74</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t>Hiërarchische meervoudige regressie in SPSS</a:t>
            </a:r>
          </a:p>
          <a:p>
            <a:r>
              <a:rPr lang="nl-BE" dirty="0"/>
              <a:t>Zelfde meervoudig regressiemodel:</a:t>
            </a:r>
          </a:p>
          <a:p>
            <a:pPr lvl="1"/>
            <a:r>
              <a:rPr lang="nl-BE" dirty="0" err="1"/>
              <a:t>Afh</a:t>
            </a:r>
            <a:r>
              <a:rPr lang="nl-BE" dirty="0"/>
              <a:t>. variabele = eenzaamheid</a:t>
            </a:r>
          </a:p>
          <a:p>
            <a:pPr lvl="1"/>
            <a:r>
              <a:rPr lang="nl-BE" dirty="0"/>
              <a:t>Predictoren =	geslacht, leeftijd, werksituatie </a:t>
            </a:r>
            <a:br>
              <a:rPr lang="nl-BE" dirty="0"/>
            </a:br>
            <a:r>
              <a:rPr lang="nl-BE" dirty="0"/>
              <a:t>						en depressieve gevoelens</a:t>
            </a:r>
          </a:p>
          <a:p>
            <a:r>
              <a:rPr lang="nl-BE" b="1" dirty="0"/>
              <a:t>MAAR: </a:t>
            </a:r>
          </a:p>
          <a:p>
            <a:pPr lvl="1"/>
            <a:r>
              <a:rPr lang="nl-BE" dirty="0"/>
              <a:t>Focus op subset mensen in relatie</a:t>
            </a:r>
          </a:p>
          <a:p>
            <a:pPr lvl="1"/>
            <a:r>
              <a:rPr lang="nl-BE" dirty="0"/>
              <a:t>Extra predictor = relatietevredenheid</a:t>
            </a:r>
          </a:p>
          <a:p>
            <a:pPr lvl="1"/>
            <a:r>
              <a:rPr lang="nl-BE" dirty="0"/>
              <a:t>Alle predictoren in </a:t>
            </a:r>
            <a:r>
              <a:rPr lang="nl-BE" dirty="0">
                <a:solidFill>
                  <a:srgbClr val="C00000"/>
                </a:solidFill>
                <a:highlight>
                  <a:srgbClr val="FFFF00"/>
                </a:highlight>
              </a:rPr>
              <a:t>twee blokken </a:t>
            </a:r>
            <a:r>
              <a:rPr lang="nl-BE" dirty="0"/>
              <a:t>inbrengen</a:t>
            </a:r>
          </a:p>
          <a:p>
            <a:pPr lvl="1"/>
            <a:endParaRPr lang="nl-BE" dirty="0"/>
          </a:p>
          <a:p>
            <a:r>
              <a:rPr lang="nl-BE" i="1" dirty="0">
                <a:solidFill>
                  <a:srgbClr val="C00000"/>
                </a:solidFill>
              </a:rPr>
              <a:t>Hebben het ervaren van depressieve gevoelens en relatietevredenheid een significant effect op eenzaamheid, </a:t>
            </a:r>
            <a:r>
              <a:rPr lang="nl-BE" i="1" dirty="0">
                <a:solidFill>
                  <a:srgbClr val="C00000"/>
                </a:solidFill>
                <a:highlight>
                  <a:srgbClr val="FFFF00"/>
                </a:highlight>
              </a:rPr>
              <a:t>indien we rekening houden met het effect van geslacht, leeftijd en werksituatie? </a:t>
            </a:r>
            <a:r>
              <a:rPr lang="nl-BE" dirty="0"/>
              <a:t>(DATA_WAVE1_CenW.sav)</a:t>
            </a:r>
          </a:p>
          <a:p>
            <a:endParaRPr lang="nl-BE" dirty="0"/>
          </a:p>
          <a:p>
            <a:pPr marL="86400" indent="0">
              <a:buNone/>
            </a:pPr>
            <a:endParaRPr lang="nl-BE" b="1" dirty="0"/>
          </a:p>
        </p:txBody>
      </p:sp>
      <p:cxnSp>
        <p:nvCxnSpPr>
          <p:cNvPr id="6" name="Rechte verbindingslijn 5">
            <a:extLst>
              <a:ext uri="{FF2B5EF4-FFF2-40B4-BE49-F238E27FC236}">
                <a16:creationId xmlns:a16="http://schemas.microsoft.com/office/drawing/2014/main" id="{A977E9A4-C1A8-49AD-838B-2CA6020707A5}"/>
              </a:ext>
            </a:extLst>
          </p:cNvPr>
          <p:cNvCxnSpPr>
            <a:cxnSpLocks/>
          </p:cNvCxnSpPr>
          <p:nvPr/>
        </p:nvCxnSpPr>
        <p:spPr>
          <a:xfrm>
            <a:off x="5245768" y="8313823"/>
            <a:ext cx="11381874"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Rechte verbindingslijn 6">
            <a:extLst>
              <a:ext uri="{FF2B5EF4-FFF2-40B4-BE49-F238E27FC236}">
                <a16:creationId xmlns:a16="http://schemas.microsoft.com/office/drawing/2014/main" id="{4BF5F636-9441-48E5-BD68-62CBF23AB58C}"/>
              </a:ext>
            </a:extLst>
          </p:cNvPr>
          <p:cNvCxnSpPr>
            <a:cxnSpLocks/>
          </p:cNvCxnSpPr>
          <p:nvPr/>
        </p:nvCxnSpPr>
        <p:spPr>
          <a:xfrm flipV="1">
            <a:off x="2438986" y="7808480"/>
            <a:ext cx="11192793" cy="1"/>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CA75871C-8B07-4211-9D95-AF1B088AB653}"/>
              </a:ext>
            </a:extLst>
          </p:cNvPr>
          <p:cNvCxnSpPr>
            <a:cxnSpLocks/>
          </p:cNvCxnSpPr>
          <p:nvPr/>
        </p:nvCxnSpPr>
        <p:spPr>
          <a:xfrm>
            <a:off x="967122" y="8803108"/>
            <a:ext cx="2955173"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4C55DC06-05E5-410C-B127-5022B8EBA04D}"/>
              </a:ext>
            </a:extLst>
          </p:cNvPr>
          <p:cNvCxnSpPr>
            <a:cxnSpLocks/>
          </p:cNvCxnSpPr>
          <p:nvPr/>
        </p:nvCxnSpPr>
        <p:spPr>
          <a:xfrm>
            <a:off x="4977648" y="6689560"/>
            <a:ext cx="2313488"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4E9C28D8-A5A4-40E2-B925-D92FFAAB3191}"/>
              </a:ext>
            </a:extLst>
          </p:cNvPr>
          <p:cNvCxnSpPr>
            <a:cxnSpLocks/>
          </p:cNvCxnSpPr>
          <p:nvPr/>
        </p:nvCxnSpPr>
        <p:spPr>
          <a:xfrm>
            <a:off x="4977648" y="6797827"/>
            <a:ext cx="2313488" cy="0"/>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Afbeelding 20">
            <a:extLst>
              <a:ext uri="{FF2B5EF4-FFF2-40B4-BE49-F238E27FC236}">
                <a16:creationId xmlns:a16="http://schemas.microsoft.com/office/drawing/2014/main" id="{C79FBE39-3084-4CB4-A655-3C123013B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9156" y="2491049"/>
            <a:ext cx="7708916" cy="4336943"/>
          </a:xfrm>
          <a:prstGeom prst="rect">
            <a:avLst/>
          </a:prstGeom>
        </p:spPr>
      </p:pic>
    </p:spTree>
    <p:extLst>
      <p:ext uri="{BB962C8B-B14F-4D97-AF65-F5344CB8AC3E}">
        <p14:creationId xmlns:p14="http://schemas.microsoft.com/office/powerpoint/2010/main" val="39187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Hiërarchische meervoudige regressie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75</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b="1" dirty="0"/>
              <a:t>Stap 1. </a:t>
            </a:r>
            <a:r>
              <a:rPr lang="nl-BE" dirty="0"/>
              <a:t>Kiezen van juiste analysemethode</a:t>
            </a:r>
          </a:p>
          <a:p>
            <a:pPr lvl="1"/>
            <a:r>
              <a:rPr lang="nl-BE" dirty="0"/>
              <a:t>Zelfde als voorheen: </a:t>
            </a:r>
            <a:r>
              <a:rPr lang="nl-BE" b="1" dirty="0"/>
              <a:t>meervoudige lineaire regressieanalyse</a:t>
            </a:r>
            <a:endParaRPr lang="nl-BE" dirty="0"/>
          </a:p>
          <a:p>
            <a:pPr lvl="1"/>
            <a:r>
              <a:rPr lang="nl-BE" u="sng" dirty="0">
                <a:solidFill>
                  <a:srgbClr val="C00000"/>
                </a:solidFill>
              </a:rPr>
              <a:t>+ één extra predictor</a:t>
            </a:r>
          </a:p>
          <a:p>
            <a:pPr lvl="2"/>
            <a:r>
              <a:rPr lang="nl-BE" dirty="0"/>
              <a:t>Relatietevredenheid: metrisch, bestaande uit vijf ordinale schaalitems</a:t>
            </a:r>
            <a:br>
              <a:rPr lang="nl-BE" dirty="0"/>
            </a:br>
            <a:r>
              <a:rPr lang="nl-BE" dirty="0"/>
              <a:t>(‘W1_QMI1’ t.e.m. ‘W1_QMI5’)</a:t>
            </a:r>
          </a:p>
          <a:p>
            <a:pPr lvl="1"/>
            <a:r>
              <a:rPr lang="nl-BE" u="sng" dirty="0">
                <a:solidFill>
                  <a:srgbClr val="C00000"/>
                </a:solidFill>
              </a:rPr>
              <a:t>+ theoretisch onderscheid tussen twee groepen predictoren</a:t>
            </a:r>
          </a:p>
          <a:p>
            <a:pPr lvl="2"/>
            <a:r>
              <a:rPr lang="nl-BE" dirty="0"/>
              <a:t>Sociodemografische predictoren</a:t>
            </a:r>
          </a:p>
          <a:p>
            <a:pPr lvl="3"/>
            <a:r>
              <a:rPr lang="nl-BE" dirty="0"/>
              <a:t>Geslacht, leeftijd &amp; werksituatie</a:t>
            </a:r>
          </a:p>
          <a:p>
            <a:pPr lvl="2"/>
            <a:r>
              <a:rPr lang="nl-BE" dirty="0"/>
              <a:t>Individuele/relationele predictoren</a:t>
            </a:r>
          </a:p>
          <a:p>
            <a:pPr lvl="3"/>
            <a:r>
              <a:rPr lang="nl-BE" dirty="0"/>
              <a:t>Depressieve gevoelens &amp; relatietevredenheid</a:t>
            </a:r>
          </a:p>
          <a:p>
            <a:pPr marL="1778400" lvl="3" indent="0">
              <a:buNone/>
            </a:pPr>
            <a:endParaRPr lang="nl-BE" dirty="0"/>
          </a:p>
          <a:p>
            <a:pPr lvl="2"/>
            <a:r>
              <a:rPr lang="nl-BE" b="1" dirty="0"/>
              <a:t>Dus hiërarchische meervoudige regressie toepassen</a:t>
            </a:r>
          </a:p>
          <a:p>
            <a:pPr lvl="3"/>
            <a:endParaRPr lang="nl-BE" b="1" dirty="0"/>
          </a:p>
        </p:txBody>
      </p:sp>
    </p:spTree>
    <p:extLst>
      <p:ext uri="{BB962C8B-B14F-4D97-AF65-F5344CB8AC3E}">
        <p14:creationId xmlns:p14="http://schemas.microsoft.com/office/powerpoint/2010/main" val="3511759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dirty="0">
                <a:solidFill>
                  <a:srgbClr val="C00000"/>
                </a:solidFill>
              </a:rPr>
              <a:t>Selecteer</a:t>
            </a:r>
            <a:r>
              <a:rPr lang="nl-BE" dirty="0"/>
              <a:t> eerst de respondenten die in een relatie zitten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76</a:t>
            </a:fld>
            <a:endParaRPr lang="en-GB" noProof="0" dirty="0"/>
          </a:p>
        </p:txBody>
      </p:sp>
      <p:pic>
        <p:nvPicPr>
          <p:cNvPr id="2" name="Afbeelding 1">
            <a:extLst>
              <a:ext uri="{FF2B5EF4-FFF2-40B4-BE49-F238E27FC236}">
                <a16:creationId xmlns:a16="http://schemas.microsoft.com/office/drawing/2014/main" id="{B6D07482-4A42-40C0-82EB-3A246A8D592E}"/>
              </a:ext>
            </a:extLst>
          </p:cNvPr>
          <p:cNvPicPr>
            <a:picLocks noChangeAspect="1"/>
          </p:cNvPicPr>
          <p:nvPr/>
        </p:nvPicPr>
        <p:blipFill>
          <a:blip r:embed="rId2"/>
          <a:stretch>
            <a:fillRect/>
          </a:stretch>
        </p:blipFill>
        <p:spPr>
          <a:xfrm>
            <a:off x="1633352" y="3119471"/>
            <a:ext cx="8167692" cy="3413676"/>
          </a:xfrm>
          <a:prstGeom prst="rect">
            <a:avLst/>
          </a:prstGeom>
        </p:spPr>
      </p:pic>
      <p:pic>
        <p:nvPicPr>
          <p:cNvPr id="3" name="Afbeelding 2">
            <a:extLst>
              <a:ext uri="{FF2B5EF4-FFF2-40B4-BE49-F238E27FC236}">
                <a16:creationId xmlns:a16="http://schemas.microsoft.com/office/drawing/2014/main" id="{5865C561-4A7D-4D52-8F21-20DBC49FB5A1}"/>
              </a:ext>
            </a:extLst>
          </p:cNvPr>
          <p:cNvPicPr>
            <a:picLocks noChangeAspect="1"/>
          </p:cNvPicPr>
          <p:nvPr/>
        </p:nvPicPr>
        <p:blipFill>
          <a:blip r:embed="rId3"/>
          <a:stretch>
            <a:fillRect/>
          </a:stretch>
        </p:blipFill>
        <p:spPr>
          <a:xfrm>
            <a:off x="9701818" y="6305529"/>
            <a:ext cx="7309787" cy="1631798"/>
          </a:xfrm>
          <a:prstGeom prst="rect">
            <a:avLst/>
          </a:prstGeom>
        </p:spPr>
      </p:pic>
      <p:pic>
        <p:nvPicPr>
          <p:cNvPr id="8" name="Afbeelding 7">
            <a:extLst>
              <a:ext uri="{FF2B5EF4-FFF2-40B4-BE49-F238E27FC236}">
                <a16:creationId xmlns:a16="http://schemas.microsoft.com/office/drawing/2014/main" id="{8E503932-F975-447C-8637-A47F27D39747}"/>
              </a:ext>
            </a:extLst>
          </p:cNvPr>
          <p:cNvPicPr>
            <a:picLocks noChangeAspect="1"/>
          </p:cNvPicPr>
          <p:nvPr/>
        </p:nvPicPr>
        <p:blipFill>
          <a:blip r:embed="rId4"/>
          <a:stretch>
            <a:fillRect/>
          </a:stretch>
        </p:blipFill>
        <p:spPr>
          <a:xfrm>
            <a:off x="9701819" y="3249837"/>
            <a:ext cx="7309787" cy="2343092"/>
          </a:xfrm>
          <a:prstGeom prst="rect">
            <a:avLst/>
          </a:prstGeom>
        </p:spPr>
      </p:pic>
      <p:sp>
        <p:nvSpPr>
          <p:cNvPr id="4" name="Ovaal 3">
            <a:extLst>
              <a:ext uri="{FF2B5EF4-FFF2-40B4-BE49-F238E27FC236}">
                <a16:creationId xmlns:a16="http://schemas.microsoft.com/office/drawing/2014/main" id="{91015F94-A762-84EA-1753-216AA5B80A6E}"/>
              </a:ext>
            </a:extLst>
          </p:cNvPr>
          <p:cNvSpPr/>
          <p:nvPr/>
        </p:nvSpPr>
        <p:spPr>
          <a:xfrm>
            <a:off x="11440658" y="7001182"/>
            <a:ext cx="1297880" cy="107563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85133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 </a:t>
            </a:r>
          </a:p>
          <a:p>
            <a:pPr lvl="2"/>
            <a:r>
              <a:rPr lang="nl-BE" dirty="0"/>
              <a:t>Uit voorgaande weten we dat twee items van</a:t>
            </a:r>
            <a:br>
              <a:rPr lang="nl-BE" dirty="0"/>
            </a:br>
            <a:r>
              <a:rPr lang="nl-BE" dirty="0"/>
              <a:t>depressieve gevoelens omgekeerd moeten worden</a:t>
            </a:r>
          </a:p>
          <a:p>
            <a:pPr lvl="2"/>
            <a:r>
              <a:rPr lang="nl-BE" dirty="0"/>
              <a:t>+ items relatietevredenheid checken: zijn </a:t>
            </a:r>
            <a:r>
              <a:rPr lang="nl-BE" b="1" dirty="0"/>
              <a:t>oké</a:t>
            </a:r>
          </a:p>
          <a:p>
            <a:pPr lvl="3"/>
            <a:r>
              <a:rPr lang="nl-BE" dirty="0"/>
              <a:t>‘W1_QMI_Gem’ aanmaken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77</a:t>
            </a:fld>
            <a:endParaRPr lang="en-GB" noProof="0" dirty="0"/>
          </a:p>
        </p:txBody>
      </p:sp>
      <p:pic>
        <p:nvPicPr>
          <p:cNvPr id="2" name="Afbeelding 1">
            <a:extLst>
              <a:ext uri="{FF2B5EF4-FFF2-40B4-BE49-F238E27FC236}">
                <a16:creationId xmlns:a16="http://schemas.microsoft.com/office/drawing/2014/main" id="{AA275F74-76CA-4E9F-9EF1-8216E01DF100}"/>
              </a:ext>
            </a:extLst>
          </p:cNvPr>
          <p:cNvPicPr>
            <a:picLocks noChangeAspect="1"/>
          </p:cNvPicPr>
          <p:nvPr/>
        </p:nvPicPr>
        <p:blipFill>
          <a:blip r:embed="rId2"/>
          <a:stretch>
            <a:fillRect/>
          </a:stretch>
        </p:blipFill>
        <p:spPr>
          <a:xfrm>
            <a:off x="2764160" y="5464972"/>
            <a:ext cx="11062665" cy="2114921"/>
          </a:xfrm>
          <a:prstGeom prst="rect">
            <a:avLst/>
          </a:prstGeom>
        </p:spPr>
      </p:pic>
    </p:spTree>
    <p:extLst>
      <p:ext uri="{BB962C8B-B14F-4D97-AF65-F5344CB8AC3E}">
        <p14:creationId xmlns:p14="http://schemas.microsoft.com/office/powerpoint/2010/main" val="1257913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De afhankelijke variabele = metrisch:</a:t>
            </a:r>
            <a:r>
              <a:rPr lang="nl-BE" b="1" dirty="0"/>
              <a:t> oké</a:t>
            </a:r>
          </a:p>
          <a:p>
            <a:pPr marL="1821150" lvl="2" indent="-514350">
              <a:buFont typeface="+mj-lt"/>
              <a:buAutoNum type="arabicPeriod"/>
            </a:pPr>
            <a:r>
              <a:rPr lang="nl-BE" dirty="0"/>
              <a:t>Er zijn twee of meer onafhankelijke variabelen: </a:t>
            </a:r>
            <a:r>
              <a:rPr lang="nl-BE" b="1" dirty="0"/>
              <a:t>oké + ‘W1_ACT’ dummificeren</a:t>
            </a:r>
          </a:p>
          <a:p>
            <a:pPr marL="1821150" lvl="2" indent="-514350">
              <a:buFont typeface="+mj-lt"/>
              <a:buAutoNum type="arabicPeriod"/>
            </a:pPr>
            <a:r>
              <a:rPr lang="nl-BE" dirty="0"/>
              <a:t>Onafhankelijkheid: de </a:t>
            </a:r>
            <a:r>
              <a:rPr lang="nl-BE" u="sng" dirty="0"/>
              <a:t>residuen</a:t>
            </a:r>
            <a:r>
              <a:rPr lang="nl-BE" dirty="0"/>
              <a:t> zijn niet gecorreleerd</a:t>
            </a:r>
          </a:p>
          <a:p>
            <a:pPr marL="1821150" lvl="2" indent="-514350">
              <a:buFont typeface="+mj-lt"/>
              <a:buAutoNum type="arabicPeriod"/>
            </a:pPr>
            <a:r>
              <a:rPr lang="nl-BE" dirty="0"/>
              <a:t>Lineariteit: de </a:t>
            </a:r>
            <a:r>
              <a:rPr lang="nl-BE" dirty="0" err="1"/>
              <a:t>afh</a:t>
            </a:r>
            <a:r>
              <a:rPr lang="nl-BE" dirty="0"/>
              <a:t>. variabele heeft lineair verband </a:t>
            </a:r>
            <a:r>
              <a:rPr lang="nl-BE" u="sng" dirty="0"/>
              <a:t>alle</a:t>
            </a:r>
            <a:r>
              <a:rPr lang="nl-BE" dirty="0"/>
              <a:t> </a:t>
            </a:r>
            <a:r>
              <a:rPr lang="nl-BE" dirty="0" err="1"/>
              <a:t>onafh</a:t>
            </a:r>
            <a:r>
              <a:rPr lang="nl-BE" dirty="0"/>
              <a:t>. variabele</a:t>
            </a:r>
          </a:p>
          <a:p>
            <a:pPr marL="1821150" lvl="2" indent="-514350">
              <a:buFont typeface="+mj-lt"/>
              <a:buAutoNum type="arabicPeriod"/>
            </a:pPr>
            <a:r>
              <a:rPr lang="nl-BE" dirty="0"/>
              <a:t>Normaliteit: de residuen zijn normaal verdeeld</a:t>
            </a:r>
          </a:p>
          <a:p>
            <a:pPr marL="1821150" lvl="2" indent="-514350">
              <a:buFont typeface="+mj-lt"/>
              <a:buAutoNum type="arabicPeriod"/>
            </a:pPr>
            <a:r>
              <a:rPr lang="nl-BE" dirty="0"/>
              <a:t>Homoscedasticiteit: de residuen hebben gelijke varianties</a:t>
            </a:r>
          </a:p>
          <a:p>
            <a:pPr marL="1821150" lvl="2" indent="-514350">
              <a:buFont typeface="+mj-lt"/>
              <a:buAutoNum type="arabicPeriod"/>
            </a:pPr>
            <a:r>
              <a:rPr lang="nl-BE" dirty="0"/>
              <a:t>Geen extreme uitschieters onder de residuen</a:t>
            </a:r>
          </a:p>
          <a:p>
            <a:pPr marL="1821150" lvl="2" indent="-514350">
              <a:buFont typeface="+mj-lt"/>
              <a:buAutoNum type="arabicPeriod"/>
            </a:pPr>
            <a:r>
              <a:rPr lang="nl-BE" dirty="0"/>
              <a:t>Geen multicollineariteit: </a:t>
            </a:r>
          </a:p>
          <a:p>
            <a:pPr marL="2393550" lvl="3" indent="-514350"/>
            <a:r>
              <a:rPr lang="nl-BE" dirty="0"/>
              <a:t>Checken in SPSS</a:t>
            </a:r>
          </a:p>
          <a:p>
            <a:pPr lvl="1"/>
            <a:r>
              <a:rPr lang="nl-BE" b="1" dirty="0"/>
              <a:t>Moeten we nagaan voor het eindmodel dat alle blokken predictoren bevat</a:t>
            </a:r>
          </a:p>
          <a:p>
            <a:pPr lvl="2"/>
            <a:r>
              <a:rPr lang="nl-BE" dirty="0"/>
              <a:t>Opnieuw nagaan dus, want toevoegen relatietevredenheid kan voor</a:t>
            </a:r>
            <a:br>
              <a:rPr lang="nl-BE" dirty="0"/>
            </a:br>
            <a:r>
              <a:rPr lang="nl-BE" dirty="0"/>
              <a:t>andere resultaten bij residuenanalyse zorgen</a:t>
            </a:r>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78</a:t>
            </a:fld>
            <a:endParaRPr lang="en-GB" noProof="0" dirty="0"/>
          </a:p>
        </p:txBody>
      </p:sp>
      <p:sp>
        <p:nvSpPr>
          <p:cNvPr id="8" name="Rechthoek 7">
            <a:extLst>
              <a:ext uri="{FF2B5EF4-FFF2-40B4-BE49-F238E27FC236}">
                <a16:creationId xmlns:a16="http://schemas.microsoft.com/office/drawing/2014/main" id="{BE372ABB-1F4B-436E-85A4-473EAA1CF55D}"/>
              </a:ext>
            </a:extLst>
          </p:cNvPr>
          <p:cNvSpPr/>
          <p:nvPr/>
        </p:nvSpPr>
        <p:spPr>
          <a:xfrm>
            <a:off x="1426552" y="4045024"/>
            <a:ext cx="13588859" cy="2752818"/>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ijdelijke aanduiding voor inhoud 2">
            <a:extLst>
              <a:ext uri="{FF2B5EF4-FFF2-40B4-BE49-F238E27FC236}">
                <a16:creationId xmlns:a16="http://schemas.microsoft.com/office/drawing/2014/main" id="{906A8AC9-CC94-4D33-B2B6-3F13556344F2}"/>
              </a:ext>
            </a:extLst>
          </p:cNvPr>
          <p:cNvSpPr txBox="1">
            <a:spLocks/>
          </p:cNvSpPr>
          <p:nvPr/>
        </p:nvSpPr>
        <p:spPr>
          <a:xfrm>
            <a:off x="8756389" y="6797842"/>
            <a:ext cx="6446389" cy="558095"/>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b="1" dirty="0" err="1">
                <a:solidFill>
                  <a:srgbClr val="F08341"/>
                </a:solidFill>
              </a:rPr>
              <a:t>Adhv</a:t>
            </a:r>
            <a:r>
              <a:rPr lang="nl-BE" b="1" dirty="0">
                <a:solidFill>
                  <a:srgbClr val="F08341"/>
                </a:solidFill>
              </a:rPr>
              <a:t> residuenanalyse in SPSS</a:t>
            </a:r>
          </a:p>
        </p:txBody>
      </p:sp>
    </p:spTree>
    <p:extLst>
      <p:ext uri="{BB962C8B-B14F-4D97-AF65-F5344CB8AC3E}">
        <p14:creationId xmlns:p14="http://schemas.microsoft.com/office/powerpoint/2010/main" val="3322622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3. </a:t>
            </a:r>
            <a:r>
              <a:rPr lang="nl-BE" dirty="0"/>
              <a:t>Hypothesen formuleren</a:t>
            </a:r>
          </a:p>
          <a:p>
            <a:pPr lvl="1"/>
            <a:r>
              <a:rPr lang="nl-BE" dirty="0"/>
              <a:t>Bij hiërarchische meervoudige regressie een hele klus:</a:t>
            </a:r>
          </a:p>
          <a:p>
            <a:pPr lvl="1"/>
            <a:endParaRPr lang="nl-BE" dirty="0"/>
          </a:p>
          <a:p>
            <a:pPr marL="1821150" lvl="2" indent="-514350">
              <a:buFont typeface="+mj-lt"/>
              <a:buAutoNum type="arabicPeriod"/>
            </a:pPr>
            <a:r>
              <a:rPr lang="nl-BE" dirty="0"/>
              <a:t>F-toets voor verklaringskracht model 1 (blok 1)</a:t>
            </a:r>
          </a:p>
          <a:p>
            <a:pPr marL="1821150" lvl="2" indent="-514350">
              <a:buFont typeface="+mj-lt"/>
              <a:buAutoNum type="arabicPeriod"/>
            </a:pPr>
            <a:endParaRPr lang="nl-BE" dirty="0"/>
          </a:p>
          <a:p>
            <a:pPr marL="1821150" lvl="2" indent="-514350">
              <a:buFont typeface="+mj-lt"/>
              <a:buAutoNum type="arabicPeriod"/>
            </a:pPr>
            <a:r>
              <a:rPr lang="nl-BE" dirty="0"/>
              <a:t>F-toets voor verklaringskracht model 2 (blok 1+2)</a:t>
            </a:r>
          </a:p>
          <a:p>
            <a:pPr marL="1821150" lvl="2" indent="-514350">
              <a:buFont typeface="+mj-lt"/>
              <a:buAutoNum type="arabicPeriod"/>
            </a:pPr>
            <a:endParaRPr lang="nl-BE" dirty="0"/>
          </a:p>
          <a:p>
            <a:pPr marL="1821150" lvl="2" indent="-514350">
              <a:buFont typeface="+mj-lt"/>
              <a:buAutoNum type="arabicPeriod"/>
            </a:pPr>
            <a:r>
              <a:rPr lang="nl-BE" dirty="0"/>
              <a:t>t-toets voor effect van elke predictor uit model 1 apart</a:t>
            </a:r>
          </a:p>
          <a:p>
            <a:pPr marL="1821150" lvl="2" indent="-514350">
              <a:buFont typeface="+mj-lt"/>
              <a:buAutoNum type="arabicPeriod"/>
            </a:pPr>
            <a:endParaRPr lang="nl-BE" dirty="0"/>
          </a:p>
          <a:p>
            <a:pPr marL="1821150" lvl="2" indent="-514350">
              <a:buFont typeface="+mj-lt"/>
              <a:buAutoNum type="arabicPeriod"/>
            </a:pPr>
            <a:r>
              <a:rPr lang="nl-BE" dirty="0"/>
              <a:t>t-toets voor effect van elke predictor uit model 2 apart</a:t>
            </a:r>
          </a:p>
          <a:p>
            <a:pPr marL="1821150" lvl="2" indent="-514350">
              <a:buFont typeface="+mj-lt"/>
              <a:buAutoNum type="arabicPeriod"/>
            </a:pPr>
            <a:endParaRPr lang="nl-BE" dirty="0"/>
          </a:p>
          <a:p>
            <a:pPr marL="1821150" lvl="2" indent="-514350">
              <a:buFont typeface="+mj-lt"/>
              <a:buAutoNum type="arabicPeriod"/>
            </a:pPr>
            <a:r>
              <a:rPr lang="nl-BE" dirty="0"/>
              <a:t>F-toets voor verschil in verklaringskracht tussen model 1 en 2</a:t>
            </a:r>
          </a:p>
          <a:p>
            <a:pPr lvl="3"/>
            <a:endParaRPr lang="nl-BE" dirty="0"/>
          </a:p>
          <a:p>
            <a:pPr lvl="2"/>
            <a:r>
              <a:rPr lang="nl-BE" b="1" dirty="0"/>
              <a:t>Hoe hoger aantal predictoren en blokken, hoe hoger aantal toetsen</a:t>
            </a:r>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79</a:t>
            </a:fld>
            <a:endParaRPr lang="en-GB" noProof="0" dirty="0"/>
          </a:p>
        </p:txBody>
      </p:sp>
    </p:spTree>
    <p:extLst>
      <p:ext uri="{BB962C8B-B14F-4D97-AF65-F5344CB8AC3E}">
        <p14:creationId xmlns:p14="http://schemas.microsoft.com/office/powerpoint/2010/main" val="149566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b="1" dirty="0">
                <a:solidFill>
                  <a:srgbClr val="C00000"/>
                </a:solidFill>
              </a:rPr>
              <a:t>13.2 Basisprincipes bij lineaire regressie</a:t>
            </a:r>
          </a:p>
          <a:p>
            <a:pPr lvl="1"/>
            <a:r>
              <a:rPr lang="nl-BE" b="1" dirty="0">
                <a:solidFill>
                  <a:srgbClr val="C00000"/>
                </a:solidFill>
              </a:rPr>
              <a:t>Voorspellen van waarden via een regressievergelijking</a:t>
            </a:r>
          </a:p>
          <a:p>
            <a:pPr lvl="1"/>
            <a:r>
              <a:rPr lang="nl-BE" dirty="0" err="1">
                <a:solidFill>
                  <a:srgbClr val="5D9CC7"/>
                </a:solidFill>
              </a:rPr>
              <a:t>OLS-methode</a:t>
            </a:r>
            <a:endParaRPr lang="nl-BE" dirty="0">
              <a:solidFill>
                <a:srgbClr val="5D9CC7"/>
              </a:solidFill>
            </a:endParaRPr>
          </a:p>
          <a:p>
            <a:pPr lvl="1"/>
            <a:r>
              <a:rPr lang="nl-BE" dirty="0">
                <a:solidFill>
                  <a:srgbClr val="5D9CC7"/>
                </a:solidFill>
              </a:rPr>
              <a:t>Determinatiecoëfficiënt R</a:t>
            </a:r>
            <a:r>
              <a:rPr lang="nl-BE" baseline="30000" dirty="0">
                <a:solidFill>
                  <a:srgbClr val="5D9CC7"/>
                </a:solidFill>
              </a:rPr>
              <a:t>2</a:t>
            </a:r>
            <a:endParaRPr lang="nl-BE" dirty="0">
              <a:solidFill>
                <a:srgbClr val="5D9CC7"/>
              </a:solidFill>
            </a:endParaRP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dirty="0">
                <a:solidFill>
                  <a:srgbClr val="5D9CC7"/>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77093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3. </a:t>
            </a:r>
            <a:r>
              <a:rPr lang="nl-BE" dirty="0"/>
              <a:t>Hypothesen formuleren</a:t>
            </a:r>
          </a:p>
          <a:p>
            <a:pPr marL="1234350" lvl="1" indent="-514350">
              <a:buFont typeface="+mj-lt"/>
              <a:buAutoNum type="arabicPeriod"/>
            </a:pPr>
            <a:r>
              <a:rPr lang="nl-BE" b="1" dirty="0"/>
              <a:t>Verklaringskracht model 1</a:t>
            </a:r>
          </a:p>
          <a:p>
            <a:pPr marL="1234350" lvl="1" indent="-514350">
              <a:buFont typeface="+mj-lt"/>
              <a:buAutoNum type="arabicPeriod"/>
            </a:pPr>
            <a:endParaRPr lang="nl-BE" b="1" dirty="0"/>
          </a:p>
          <a:p>
            <a:pPr marL="720000" lvl="1" indent="0">
              <a:buNone/>
            </a:pPr>
            <a:r>
              <a:rPr lang="nl-BE" sz="2200" b="1" dirty="0"/>
              <a:t>	H</a:t>
            </a:r>
            <a:r>
              <a:rPr lang="nl-BE" sz="2200" b="1" baseline="-25000" dirty="0"/>
              <a:t>0</a:t>
            </a:r>
            <a:r>
              <a:rPr lang="nl-BE" sz="2200" b="1" dirty="0"/>
              <a:t>:	</a:t>
            </a:r>
            <a:r>
              <a:rPr lang="nl-BE" sz="2200" i="1" dirty="0"/>
              <a:t>Geslacht, leeftijd en werksituatie hebben geen effect op eenzaamheid: de verklaringskracht van dit 					lineair model is gelijk aan nul.</a:t>
            </a:r>
            <a:br>
              <a:rPr lang="nl-BE" sz="2200" i="1" dirty="0"/>
            </a:br>
            <a:endParaRPr lang="nl-BE" sz="2200" b="1" dirty="0"/>
          </a:p>
          <a:p>
            <a:pPr marL="720000" lvl="1" indent="0">
              <a:buNone/>
            </a:pPr>
            <a:r>
              <a:rPr lang="nl-BE" sz="2200" b="1" dirty="0"/>
              <a:t>	H</a:t>
            </a:r>
            <a:r>
              <a:rPr lang="nl-BE" sz="2200" b="1" baseline="-25000" dirty="0"/>
              <a:t>A</a:t>
            </a:r>
            <a:r>
              <a:rPr lang="nl-BE" sz="2200" b="1" dirty="0"/>
              <a:t>:	</a:t>
            </a:r>
            <a:r>
              <a:rPr lang="nl-BE" sz="2200" i="1" dirty="0"/>
              <a:t>Geslacht, leeftijd en werksituatie hebben wel een effect op eenzaamheid: de verklaringskracht van dit 				lineair model is groter of kleiner dan nul.</a:t>
            </a:r>
          </a:p>
          <a:p>
            <a:pPr marL="720000" lvl="1" indent="0">
              <a:buNone/>
            </a:pPr>
            <a:endParaRPr lang="nl-BE" sz="2200" b="1" dirty="0"/>
          </a:p>
          <a:p>
            <a:pPr marL="1234350" lvl="1" indent="-514350">
              <a:buFont typeface="+mj-lt"/>
              <a:buAutoNum type="arabicPeriod" startAt="2"/>
            </a:pPr>
            <a:r>
              <a:rPr lang="nl-BE" b="1" dirty="0"/>
              <a:t>Verklaringskracht model 2</a:t>
            </a:r>
          </a:p>
          <a:p>
            <a:pPr marL="1234350" lvl="1" indent="-514350">
              <a:buFont typeface="+mj-lt"/>
              <a:buAutoNum type="arabicPeriod" startAt="2"/>
            </a:pPr>
            <a:endParaRPr lang="nl-BE" b="1" dirty="0"/>
          </a:p>
          <a:p>
            <a:pPr marL="720000" lvl="1" indent="0">
              <a:buNone/>
            </a:pPr>
            <a:r>
              <a:rPr lang="nl-BE" sz="2200" b="1" dirty="0"/>
              <a:t>	H</a:t>
            </a:r>
            <a:r>
              <a:rPr lang="nl-BE" sz="2200" b="1" baseline="-25000" dirty="0"/>
              <a:t>0</a:t>
            </a:r>
            <a:r>
              <a:rPr lang="nl-BE" sz="2200" b="1" dirty="0"/>
              <a:t>:	</a:t>
            </a:r>
            <a:r>
              <a:rPr lang="nl-BE" sz="2200" i="1" dirty="0"/>
              <a:t>Geslacht, leeftijd, werksituatie, het ervaren van depressieve gevoelens en relatietevredenheid hebben 				geen effect op eenzaamheid: de verklaringskracht van dit lineair model is gelijk aan nul.</a:t>
            </a:r>
            <a:br>
              <a:rPr lang="nl-BE" sz="2200" i="1" dirty="0"/>
            </a:br>
            <a:endParaRPr lang="nl-BE" sz="2200" b="1" dirty="0"/>
          </a:p>
          <a:p>
            <a:pPr marL="720000" lvl="1" indent="0">
              <a:buNone/>
            </a:pPr>
            <a:r>
              <a:rPr lang="nl-BE" sz="2200" b="1" dirty="0"/>
              <a:t>	H</a:t>
            </a:r>
            <a:r>
              <a:rPr lang="nl-BE" sz="2200" b="1" baseline="-25000" dirty="0"/>
              <a:t>A</a:t>
            </a:r>
            <a:r>
              <a:rPr lang="nl-BE" sz="2200" b="1" dirty="0"/>
              <a:t>:	</a:t>
            </a:r>
            <a:r>
              <a:rPr lang="nl-BE" sz="2200" i="1" dirty="0"/>
              <a:t>Geslacht, leeftijd, werksituatie, het ervaren van depressieve gevoelens en relatietevredenheid hebben 				wel een effect op eenzaamheid: de verklaringskracht van dit lineair model is groter of kleiner dan nul.</a:t>
            </a:r>
            <a:endParaRPr lang="nl-BE" sz="2200" b="1" dirty="0"/>
          </a:p>
          <a:p>
            <a:endParaRPr lang="nl-BE" dirty="0"/>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80</a:t>
            </a:fld>
            <a:endParaRPr lang="en-GB" noProof="0" dirty="0"/>
          </a:p>
        </p:txBody>
      </p:sp>
      <p:cxnSp>
        <p:nvCxnSpPr>
          <p:cNvPr id="7" name="Rechte verbindingslijn 6">
            <a:extLst>
              <a:ext uri="{FF2B5EF4-FFF2-40B4-BE49-F238E27FC236}">
                <a16:creationId xmlns:a16="http://schemas.microsoft.com/office/drawing/2014/main" id="{F7F6167A-BEB8-4324-81C7-2AE8A606A439}"/>
              </a:ext>
            </a:extLst>
          </p:cNvPr>
          <p:cNvCxnSpPr>
            <a:cxnSpLocks/>
          </p:cNvCxnSpPr>
          <p:nvPr/>
        </p:nvCxnSpPr>
        <p:spPr>
          <a:xfrm>
            <a:off x="2270543" y="3910261"/>
            <a:ext cx="4587457"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83385A4E-E2BF-4272-A9C9-057B37AC7DD6}"/>
              </a:ext>
            </a:extLst>
          </p:cNvPr>
          <p:cNvCxnSpPr>
            <a:cxnSpLocks/>
          </p:cNvCxnSpPr>
          <p:nvPr/>
        </p:nvCxnSpPr>
        <p:spPr>
          <a:xfrm flipV="1">
            <a:off x="6761747" y="7539778"/>
            <a:ext cx="8734927" cy="12047"/>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3273A939-628D-416C-97B3-C98B3BE794C1}"/>
              </a:ext>
            </a:extLst>
          </p:cNvPr>
          <p:cNvCxnSpPr>
            <a:cxnSpLocks/>
          </p:cNvCxnSpPr>
          <p:nvPr/>
        </p:nvCxnSpPr>
        <p:spPr>
          <a:xfrm>
            <a:off x="2270543" y="7551825"/>
            <a:ext cx="4262604"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A2ABEE11-D2B4-4628-9F9D-D47E953D40A9}"/>
              </a:ext>
            </a:extLst>
          </p:cNvPr>
          <p:cNvCxnSpPr>
            <a:cxnSpLocks/>
          </p:cNvCxnSpPr>
          <p:nvPr/>
        </p:nvCxnSpPr>
        <p:spPr>
          <a:xfrm>
            <a:off x="2270543" y="5169567"/>
            <a:ext cx="4587457"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1B71246C-A364-43FD-A727-5D75BE60950D}"/>
              </a:ext>
            </a:extLst>
          </p:cNvPr>
          <p:cNvCxnSpPr>
            <a:cxnSpLocks/>
          </p:cNvCxnSpPr>
          <p:nvPr/>
        </p:nvCxnSpPr>
        <p:spPr>
          <a:xfrm flipV="1">
            <a:off x="6761747" y="8799084"/>
            <a:ext cx="8734927" cy="12047"/>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898EFBAF-47C3-48FC-A9BB-D7A43FF38398}"/>
              </a:ext>
            </a:extLst>
          </p:cNvPr>
          <p:cNvCxnSpPr>
            <a:cxnSpLocks/>
          </p:cNvCxnSpPr>
          <p:nvPr/>
        </p:nvCxnSpPr>
        <p:spPr>
          <a:xfrm>
            <a:off x="2270543" y="8811131"/>
            <a:ext cx="4262604"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77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3. </a:t>
            </a:r>
            <a:r>
              <a:rPr lang="nl-BE" dirty="0"/>
              <a:t>Hypothesen formuleren</a:t>
            </a:r>
          </a:p>
          <a:p>
            <a:pPr marL="720000" lvl="1" indent="0">
              <a:buNone/>
            </a:pPr>
            <a:r>
              <a:rPr lang="nl-BE" b="1" dirty="0"/>
              <a:t>…</a:t>
            </a:r>
          </a:p>
          <a:p>
            <a:pPr marL="1234350" lvl="1" indent="-514350">
              <a:buFont typeface="+mj-lt"/>
              <a:buAutoNum type="arabicPeriod" startAt="5"/>
            </a:pPr>
            <a:r>
              <a:rPr lang="nl-BE" b="1" dirty="0"/>
              <a:t>Verschil in verklaringskracht tussen model 1 &amp; 2</a:t>
            </a:r>
          </a:p>
          <a:p>
            <a:pPr marL="1234350" lvl="1" indent="-514350">
              <a:buFont typeface="+mj-lt"/>
              <a:buAutoNum type="arabicPeriod" startAt="5"/>
            </a:pPr>
            <a:endParaRPr lang="nl-BE" b="1" dirty="0"/>
          </a:p>
          <a:p>
            <a:pPr marL="720000" lvl="1" indent="0">
              <a:buNone/>
            </a:pPr>
            <a:r>
              <a:rPr lang="nl-BE" sz="2200" b="1" dirty="0"/>
              <a:t>	H</a:t>
            </a:r>
            <a:r>
              <a:rPr lang="nl-BE" sz="2200" b="1" baseline="-25000" dirty="0"/>
              <a:t>0</a:t>
            </a:r>
            <a:r>
              <a:rPr lang="nl-BE" sz="2200" b="1" dirty="0"/>
              <a:t>:	</a:t>
            </a:r>
            <a:r>
              <a:rPr lang="nl-BE" sz="2200" i="1" dirty="0"/>
              <a:t>Geslacht, leeftijd en werksituatie (model 1) hebben evenveel effect op eenzaamheid als geslacht, 					leeftijd, werksituatie, het ervaren van depressieve gevoelens en relatietevredenheid (model 2): de 					verklaringskracht van beide modellen is gelijk aan elkaar.</a:t>
            </a:r>
            <a:br>
              <a:rPr lang="nl-BE" sz="2200" i="1" dirty="0"/>
            </a:br>
            <a:endParaRPr lang="nl-BE" sz="2200" b="1" dirty="0"/>
          </a:p>
          <a:p>
            <a:pPr marL="720000" lvl="1" indent="0">
              <a:buNone/>
            </a:pPr>
            <a:r>
              <a:rPr lang="nl-BE" sz="2200" b="1" dirty="0"/>
              <a:t>	H</a:t>
            </a:r>
            <a:r>
              <a:rPr lang="nl-BE" sz="2200" b="1" baseline="-25000" dirty="0"/>
              <a:t>A</a:t>
            </a:r>
            <a:r>
              <a:rPr lang="nl-BE" sz="2200" b="1" dirty="0"/>
              <a:t>:	</a:t>
            </a:r>
            <a:r>
              <a:rPr lang="nl-BE" sz="2200" i="1" dirty="0"/>
              <a:t>Geslacht, leeftijd en werksituatie (model 1) hebben niet evenveel effect op eenzaamheid als geslacht, 				leeftijd, werksituatie, het ervaren van depressieve gevoelens en relatietevredenheid (model 2): de 					verklaringskracht van model 2 is groter dan die van model 1.</a:t>
            </a:r>
          </a:p>
          <a:p>
            <a:pPr marL="720000" lvl="1" indent="0">
              <a:buNone/>
            </a:pPr>
            <a:endParaRPr lang="nl-BE" sz="2200" i="1" dirty="0"/>
          </a:p>
          <a:p>
            <a:pPr lvl="1"/>
            <a:r>
              <a:rPr lang="nl-BE" dirty="0"/>
              <a:t>Dit laatste paar is </a:t>
            </a:r>
            <a:r>
              <a:rPr lang="nl-BE" u="sng" dirty="0">
                <a:solidFill>
                  <a:srgbClr val="C00000"/>
                </a:solidFill>
              </a:rPr>
              <a:t>niet tweezijdig </a:t>
            </a:r>
            <a:r>
              <a:rPr lang="nl-BE" dirty="0"/>
              <a:t>opgesteld:</a:t>
            </a:r>
          </a:p>
          <a:p>
            <a:pPr lvl="2"/>
            <a:r>
              <a:rPr lang="nl-BE" dirty="0"/>
              <a:t>R</a:t>
            </a:r>
            <a:r>
              <a:rPr lang="nl-BE" baseline="30000" dirty="0"/>
              <a:t>2</a:t>
            </a:r>
            <a:r>
              <a:rPr lang="nl-BE" dirty="0"/>
              <a:t> kan nooit kleiner worden als er predictoren worden toegevoegd</a:t>
            </a:r>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81</a:t>
            </a:fld>
            <a:endParaRPr lang="en-GB" noProof="0" dirty="0"/>
          </a:p>
        </p:txBody>
      </p:sp>
      <p:cxnSp>
        <p:nvCxnSpPr>
          <p:cNvPr id="7" name="Rechte verbindingslijn 6">
            <a:extLst>
              <a:ext uri="{FF2B5EF4-FFF2-40B4-BE49-F238E27FC236}">
                <a16:creationId xmlns:a16="http://schemas.microsoft.com/office/drawing/2014/main" id="{F7F6167A-BEB8-4324-81C7-2AE8A606A439}"/>
              </a:ext>
            </a:extLst>
          </p:cNvPr>
          <p:cNvCxnSpPr>
            <a:cxnSpLocks/>
          </p:cNvCxnSpPr>
          <p:nvPr/>
        </p:nvCxnSpPr>
        <p:spPr>
          <a:xfrm>
            <a:off x="2270543" y="4439660"/>
            <a:ext cx="4587457"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83385A4E-E2BF-4272-A9C9-057B37AC7DD6}"/>
              </a:ext>
            </a:extLst>
          </p:cNvPr>
          <p:cNvCxnSpPr>
            <a:cxnSpLocks/>
          </p:cNvCxnSpPr>
          <p:nvPr/>
        </p:nvCxnSpPr>
        <p:spPr>
          <a:xfrm flipV="1">
            <a:off x="5293894" y="4856738"/>
            <a:ext cx="8734927" cy="12047"/>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Rechte verbindingslijn 9">
            <a:extLst>
              <a:ext uri="{FF2B5EF4-FFF2-40B4-BE49-F238E27FC236}">
                <a16:creationId xmlns:a16="http://schemas.microsoft.com/office/drawing/2014/main" id="{3273A939-628D-416C-97B3-C98B3BE794C1}"/>
              </a:ext>
            </a:extLst>
          </p:cNvPr>
          <p:cNvCxnSpPr>
            <a:cxnSpLocks/>
          </p:cNvCxnSpPr>
          <p:nvPr/>
        </p:nvCxnSpPr>
        <p:spPr>
          <a:xfrm>
            <a:off x="2270543" y="4868785"/>
            <a:ext cx="2903036"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A2ABEE11-D2B4-4628-9F9D-D47E953D40A9}"/>
              </a:ext>
            </a:extLst>
          </p:cNvPr>
          <p:cNvCxnSpPr>
            <a:cxnSpLocks/>
          </p:cNvCxnSpPr>
          <p:nvPr/>
        </p:nvCxnSpPr>
        <p:spPr>
          <a:xfrm>
            <a:off x="14681783" y="4439663"/>
            <a:ext cx="1284122"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FAB5D6B3-F3CC-4E77-B6B0-02548E822B7D}"/>
              </a:ext>
            </a:extLst>
          </p:cNvPr>
          <p:cNvCxnSpPr>
            <a:cxnSpLocks/>
          </p:cNvCxnSpPr>
          <p:nvPr/>
        </p:nvCxnSpPr>
        <p:spPr>
          <a:xfrm>
            <a:off x="2270543" y="6104529"/>
            <a:ext cx="4587457"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AFB7309E-BEE4-4791-AF96-9FDF027D1097}"/>
              </a:ext>
            </a:extLst>
          </p:cNvPr>
          <p:cNvCxnSpPr>
            <a:cxnSpLocks/>
          </p:cNvCxnSpPr>
          <p:nvPr/>
        </p:nvCxnSpPr>
        <p:spPr>
          <a:xfrm flipV="1">
            <a:off x="5293894" y="6521607"/>
            <a:ext cx="8734927" cy="12047"/>
          </a:xfrm>
          <a:prstGeom prst="line">
            <a:avLst/>
          </a:prstGeom>
          <a:ln w="31750">
            <a:solidFill>
              <a:srgbClr val="F0834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Rechte verbindingslijn 16">
            <a:extLst>
              <a:ext uri="{FF2B5EF4-FFF2-40B4-BE49-F238E27FC236}">
                <a16:creationId xmlns:a16="http://schemas.microsoft.com/office/drawing/2014/main" id="{6FA8F812-66D0-4C31-A7A5-6E8E6E75A14A}"/>
              </a:ext>
            </a:extLst>
          </p:cNvPr>
          <p:cNvCxnSpPr>
            <a:cxnSpLocks/>
          </p:cNvCxnSpPr>
          <p:nvPr/>
        </p:nvCxnSpPr>
        <p:spPr>
          <a:xfrm>
            <a:off x="2270543" y="6533654"/>
            <a:ext cx="2903036"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50342F32-1807-47A5-BD29-7319B0C3E143}"/>
              </a:ext>
            </a:extLst>
          </p:cNvPr>
          <p:cNvCxnSpPr>
            <a:cxnSpLocks/>
          </p:cNvCxnSpPr>
          <p:nvPr/>
        </p:nvCxnSpPr>
        <p:spPr>
          <a:xfrm>
            <a:off x="15323844" y="6104529"/>
            <a:ext cx="1284122" cy="0"/>
          </a:xfrm>
          <a:prstGeom prst="line">
            <a:avLst/>
          </a:prstGeom>
          <a:ln w="31750">
            <a:solidFill>
              <a:srgbClr val="1E64C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al 1">
            <a:extLst>
              <a:ext uri="{FF2B5EF4-FFF2-40B4-BE49-F238E27FC236}">
                <a16:creationId xmlns:a16="http://schemas.microsoft.com/office/drawing/2014/main" id="{0F6706F0-B66D-3FF9-A7BD-BAF0BE863C71}"/>
              </a:ext>
            </a:extLst>
          </p:cNvPr>
          <p:cNvSpPr/>
          <p:nvPr/>
        </p:nvSpPr>
        <p:spPr>
          <a:xfrm>
            <a:off x="6716110" y="6294251"/>
            <a:ext cx="1292772" cy="104602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132909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4. </a:t>
                </a:r>
                <a:r>
                  <a:rPr lang="nl-BE" dirty="0"/>
                  <a:t>Significantieniveau bepalen</a:t>
                </a:r>
              </a:p>
              <a:p>
                <a:pPr lvl="1"/>
                <a:r>
                  <a:rPr lang="nl-BE" dirty="0"/>
                  <a:t>Minimaal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1438 (&gt; 400)</a:t>
                </a:r>
                <a:endParaRPr lang="nl-BE" b="1" dirty="0"/>
              </a:p>
              <a:p>
                <a:endParaRPr lang="nl-BE" b="1" dirty="0"/>
              </a:p>
              <a:p>
                <a:r>
                  <a:rPr lang="nl-BE" b="1" dirty="0"/>
                  <a:t>Stap 5. </a:t>
                </a:r>
                <a:r>
                  <a:rPr lang="nl-BE" dirty="0"/>
                  <a:t>Toetsingsgrootheid en p-waarde berekenen</a:t>
                </a:r>
              </a:p>
              <a:p>
                <a:pPr lvl="1"/>
                <a:r>
                  <a:rPr lang="nl-BE" dirty="0"/>
                  <a:t>F-waarde of t-waarde per toets</a:t>
                </a:r>
              </a:p>
              <a:p>
                <a:pPr lvl="1"/>
                <a:r>
                  <a:rPr lang="nl-BE" dirty="0"/>
                  <a:t>Maat van effectgrootte:</a:t>
                </a:r>
              </a:p>
              <a:p>
                <a:pPr lvl="2"/>
                <a:r>
                  <a:rPr lang="nl-BE" b="1" dirty="0"/>
                  <a:t>R</a:t>
                </a:r>
                <a:r>
                  <a:rPr lang="nl-BE" b="1" baseline="30000" dirty="0"/>
                  <a:t>2 </a:t>
                </a:r>
                <a:r>
                  <a:rPr lang="nl-BE" b="1" dirty="0"/>
                  <a:t>en b</a:t>
                </a:r>
                <a:r>
                  <a:rPr lang="nl-BE" b="1" baseline="-25000" dirty="0"/>
                  <a:t>i</a:t>
                </a:r>
                <a:r>
                  <a:rPr lang="nl-BE" b="1" dirty="0"/>
                  <a:t> zelf</a:t>
                </a:r>
              </a:p>
              <a:p>
                <a:pPr lvl="3"/>
                <a:r>
                  <a:rPr lang="nl-BE" dirty="0"/>
                  <a:t>Maar beter kijken naar gestandaardiseerde b</a:t>
                </a:r>
                <a:r>
                  <a:rPr lang="nl-BE" baseline="-25000" dirty="0"/>
                  <a:t>i</a:t>
                </a:r>
                <a:r>
                  <a:rPr lang="nl-BE" dirty="0"/>
                  <a:t>’s (</a:t>
                </a:r>
                <a:r>
                  <a:rPr lang="el-GR" dirty="0"/>
                  <a:t>β</a:t>
                </a:r>
                <a:r>
                  <a:rPr lang="nl-BE" dirty="0"/>
                  <a:t>) om te vergelijken</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82</a:t>
            </a:fld>
            <a:endParaRPr lang="en-GB" noProof="0" dirty="0"/>
          </a:p>
        </p:txBody>
      </p:sp>
    </p:spTree>
    <p:extLst>
      <p:ext uri="{BB962C8B-B14F-4D97-AF65-F5344CB8AC3E}">
        <p14:creationId xmlns:p14="http://schemas.microsoft.com/office/powerpoint/2010/main" val="337009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7D52A38D-3025-4E0C-9819-97749B3F6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858" y="3044295"/>
            <a:ext cx="6302292" cy="5708191"/>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069" y="2936539"/>
            <a:ext cx="5657535" cy="581594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Hiërarchische meervoudige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4913950" y="6389556"/>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7606682" y="4286014"/>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7137183" y="4081166"/>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0037961" y="4206506"/>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83</a:t>
            </a:fld>
            <a:endParaRPr lang="en-GB" noProof="0" dirty="0"/>
          </a:p>
        </p:txBody>
      </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a:xfrm>
            <a:off x="4886577" y="8890874"/>
            <a:ext cx="8534320" cy="662368"/>
          </a:xfrm>
        </p:spPr>
        <p:txBody>
          <a:bodyPr>
            <a:normAutofit/>
          </a:bodyPr>
          <a:lstStyle/>
          <a:p>
            <a:r>
              <a:rPr lang="nl-BE" sz="2800" b="1" dirty="0">
                <a:solidFill>
                  <a:srgbClr val="C00000"/>
                </a:solidFill>
                <a:highlight>
                  <a:srgbClr val="FFFF00"/>
                </a:highlight>
              </a:rPr>
              <a:t>Twee blokken apart invoeren</a:t>
            </a:r>
          </a:p>
        </p:txBody>
      </p:sp>
      <p:cxnSp>
        <p:nvCxnSpPr>
          <p:cNvPr id="43" name="Rechte verbindingslijn met pijl 18">
            <a:extLst>
              <a:ext uri="{FF2B5EF4-FFF2-40B4-BE49-F238E27FC236}">
                <a16:creationId xmlns:a16="http://schemas.microsoft.com/office/drawing/2014/main" id="{926B26BB-18BB-4E85-B245-A5C61FEDCE49}"/>
              </a:ext>
            </a:extLst>
          </p:cNvPr>
          <p:cNvCxnSpPr>
            <a:cxnSpLocks/>
          </p:cNvCxnSpPr>
          <p:nvPr/>
        </p:nvCxnSpPr>
        <p:spPr>
          <a:xfrm>
            <a:off x="7137183" y="4635614"/>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Ovaal 2">
            <a:extLst>
              <a:ext uri="{FF2B5EF4-FFF2-40B4-BE49-F238E27FC236}">
                <a16:creationId xmlns:a16="http://schemas.microsoft.com/office/drawing/2014/main" id="{5A5D29C4-7DAB-4948-9784-B20CBEE6D46E}"/>
              </a:ext>
            </a:extLst>
          </p:cNvPr>
          <p:cNvSpPr/>
          <p:nvPr/>
        </p:nvSpPr>
        <p:spPr>
          <a:xfrm>
            <a:off x="8588981" y="4718121"/>
            <a:ext cx="1129513" cy="333553"/>
          </a:xfrm>
          <a:prstGeom prst="ellipse">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Afbeelding 16">
            <a:extLst>
              <a:ext uri="{FF2B5EF4-FFF2-40B4-BE49-F238E27FC236}">
                <a16:creationId xmlns:a16="http://schemas.microsoft.com/office/drawing/2014/main" id="{582879D5-63EC-43A8-AA86-0E2259C64F57}"/>
              </a:ext>
            </a:extLst>
          </p:cNvPr>
          <p:cNvPicPr>
            <a:picLocks noChangeAspect="1"/>
          </p:cNvPicPr>
          <p:nvPr/>
        </p:nvPicPr>
        <p:blipFill>
          <a:blip r:embed="rId5"/>
          <a:stretch>
            <a:fillRect/>
          </a:stretch>
        </p:blipFill>
        <p:spPr>
          <a:xfrm>
            <a:off x="11144869" y="4115695"/>
            <a:ext cx="6150770" cy="5570952"/>
          </a:xfrm>
          <a:prstGeom prst="rect">
            <a:avLst/>
          </a:prstGeom>
        </p:spPr>
      </p:pic>
      <p:grpSp>
        <p:nvGrpSpPr>
          <p:cNvPr id="37" name="Groep 36">
            <a:extLst>
              <a:ext uri="{FF2B5EF4-FFF2-40B4-BE49-F238E27FC236}">
                <a16:creationId xmlns:a16="http://schemas.microsoft.com/office/drawing/2014/main" id="{7239A8AA-B6BD-49FF-9594-798708A97E6B}"/>
              </a:ext>
            </a:extLst>
          </p:cNvPr>
          <p:cNvGrpSpPr/>
          <p:nvPr/>
        </p:nvGrpSpPr>
        <p:grpSpPr>
          <a:xfrm>
            <a:off x="12654650" y="5314689"/>
            <a:ext cx="1094875" cy="511615"/>
            <a:chOff x="11574378" y="2683042"/>
            <a:chExt cx="1094875" cy="511615"/>
          </a:xfrm>
        </p:grpSpPr>
        <p:sp>
          <p:nvSpPr>
            <p:cNvPr id="38" name="Ovaal 37">
              <a:extLst>
                <a:ext uri="{FF2B5EF4-FFF2-40B4-BE49-F238E27FC236}">
                  <a16:creationId xmlns:a16="http://schemas.microsoft.com/office/drawing/2014/main" id="{05C90C61-8E25-41DD-90EF-E630548903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C3A46754-4415-4C8E-94C2-D9E8AAF3350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cxnSp>
        <p:nvCxnSpPr>
          <p:cNvPr id="40" name="Rechte verbindingslijn met pijl 18">
            <a:extLst>
              <a:ext uri="{FF2B5EF4-FFF2-40B4-BE49-F238E27FC236}">
                <a16:creationId xmlns:a16="http://schemas.microsoft.com/office/drawing/2014/main" id="{5265D679-9BF2-4D8F-8154-FCC2929EB976}"/>
              </a:ext>
            </a:extLst>
          </p:cNvPr>
          <p:cNvCxnSpPr>
            <a:cxnSpLocks/>
          </p:cNvCxnSpPr>
          <p:nvPr/>
        </p:nvCxnSpPr>
        <p:spPr>
          <a:xfrm>
            <a:off x="12479857" y="5844512"/>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Ovaal 40">
            <a:extLst>
              <a:ext uri="{FF2B5EF4-FFF2-40B4-BE49-F238E27FC236}">
                <a16:creationId xmlns:a16="http://schemas.microsoft.com/office/drawing/2014/main" id="{A0219AF3-F9EE-4A84-97FA-2D63B2DE01C7}"/>
              </a:ext>
            </a:extLst>
          </p:cNvPr>
          <p:cNvSpPr/>
          <p:nvPr/>
        </p:nvSpPr>
        <p:spPr>
          <a:xfrm>
            <a:off x="13609370" y="5741569"/>
            <a:ext cx="1129513" cy="333553"/>
          </a:xfrm>
          <a:prstGeom prst="ellipse">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2" name="Groep 41">
            <a:extLst>
              <a:ext uri="{FF2B5EF4-FFF2-40B4-BE49-F238E27FC236}">
                <a16:creationId xmlns:a16="http://schemas.microsoft.com/office/drawing/2014/main" id="{06ACFD7F-1314-44B2-98F4-9B2ACEEBC51F}"/>
              </a:ext>
            </a:extLst>
          </p:cNvPr>
          <p:cNvGrpSpPr/>
          <p:nvPr/>
        </p:nvGrpSpPr>
        <p:grpSpPr>
          <a:xfrm>
            <a:off x="16055445" y="4438225"/>
            <a:ext cx="1094875" cy="511615"/>
            <a:chOff x="11574378" y="2683042"/>
            <a:chExt cx="1094875" cy="511615"/>
          </a:xfrm>
        </p:grpSpPr>
        <p:sp>
          <p:nvSpPr>
            <p:cNvPr id="47" name="Ovaal 46">
              <a:extLst>
                <a:ext uri="{FF2B5EF4-FFF2-40B4-BE49-F238E27FC236}">
                  <a16:creationId xmlns:a16="http://schemas.microsoft.com/office/drawing/2014/main" id="{242C9AC3-2558-4F17-9878-537EB5131D1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Tekstvak 47">
              <a:extLst>
                <a:ext uri="{FF2B5EF4-FFF2-40B4-BE49-F238E27FC236}">
                  <a16:creationId xmlns:a16="http://schemas.microsoft.com/office/drawing/2014/main" id="{B6450C2E-F588-468B-BA3F-6676057F0EC0}"/>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7" name="Ovaal 6">
            <a:extLst>
              <a:ext uri="{FF2B5EF4-FFF2-40B4-BE49-F238E27FC236}">
                <a16:creationId xmlns:a16="http://schemas.microsoft.com/office/drawing/2014/main" id="{9C3A4B13-BA9F-D3CF-B645-CD598C24574F}"/>
              </a:ext>
            </a:extLst>
          </p:cNvPr>
          <p:cNvSpPr/>
          <p:nvPr/>
        </p:nvSpPr>
        <p:spPr>
          <a:xfrm>
            <a:off x="8413849" y="4367858"/>
            <a:ext cx="2474337" cy="20216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743E09C0-3889-97CC-72D3-0D97FA0518E0}"/>
              </a:ext>
            </a:extLst>
          </p:cNvPr>
          <p:cNvSpPr/>
          <p:nvPr/>
        </p:nvSpPr>
        <p:spPr>
          <a:xfrm>
            <a:off x="13208103" y="5535438"/>
            <a:ext cx="2573179" cy="136226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40910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FF5AB5F-8A5E-4B9E-B214-D7E945CEFC4B}"/>
              </a:ext>
            </a:extLst>
          </p:cNvPr>
          <p:cNvPicPr>
            <a:picLocks noChangeAspect="1"/>
          </p:cNvPicPr>
          <p:nvPr/>
        </p:nvPicPr>
        <p:blipFill>
          <a:blip r:embed="rId3"/>
          <a:stretch>
            <a:fillRect/>
          </a:stretch>
        </p:blipFill>
        <p:spPr>
          <a:xfrm>
            <a:off x="10975601" y="3279512"/>
            <a:ext cx="6299384" cy="493678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52302" y="1816273"/>
            <a:ext cx="16858641" cy="7164888"/>
          </a:xfrm>
        </p:spPr>
        <p:txBody>
          <a:bodyPr>
            <a:normAutofit/>
          </a:bodyPr>
          <a:lstStyle/>
          <a:p>
            <a:r>
              <a:rPr lang="nl-BE" b="1" dirty="0"/>
              <a:t>Hiërarchische meervoudige regressie in SPSS: </a:t>
            </a:r>
            <a:br>
              <a:rPr lang="nl-BE" b="1" dirty="0"/>
            </a:br>
            <a:r>
              <a:rPr lang="nl-BE" i="1" dirty="0" err="1">
                <a:sym typeface="Wingdings" panose="05000000000000000000" pitchFamily="2" charset="2"/>
              </a:rPr>
              <a:t>Analyze</a:t>
            </a:r>
            <a:r>
              <a:rPr lang="nl-BE" i="1" dirty="0"/>
              <a:t> ›› </a:t>
            </a:r>
            <a:r>
              <a:rPr lang="nl-BE" i="1" dirty="0" err="1"/>
              <a:t>Regression</a:t>
            </a:r>
            <a:r>
              <a:rPr lang="nl-BE" i="1" dirty="0"/>
              <a:t> ›› </a:t>
            </a:r>
            <a:r>
              <a:rPr lang="nl-BE" i="1" dirty="0" err="1"/>
              <a:t>Linear</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84</a:t>
            </a:fld>
            <a:endParaRPr lang="en-GB" noProof="0" dirty="0"/>
          </a:p>
        </p:txBody>
      </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grpSp>
        <p:nvGrpSpPr>
          <p:cNvPr id="47" name="Groep 46">
            <a:extLst>
              <a:ext uri="{FF2B5EF4-FFF2-40B4-BE49-F238E27FC236}">
                <a16:creationId xmlns:a16="http://schemas.microsoft.com/office/drawing/2014/main" id="{C43B86C5-44BA-41C6-9600-C412CA9494D1}"/>
              </a:ext>
            </a:extLst>
          </p:cNvPr>
          <p:cNvGrpSpPr/>
          <p:nvPr/>
        </p:nvGrpSpPr>
        <p:grpSpPr>
          <a:xfrm>
            <a:off x="12569146" y="4440227"/>
            <a:ext cx="1082842" cy="422488"/>
            <a:chOff x="11539061" y="2748081"/>
            <a:chExt cx="1082842" cy="422488"/>
          </a:xfrm>
        </p:grpSpPr>
        <p:sp>
          <p:nvSpPr>
            <p:cNvPr id="48" name="Ovaal 47">
              <a:extLst>
                <a:ext uri="{FF2B5EF4-FFF2-40B4-BE49-F238E27FC236}">
                  <a16:creationId xmlns:a16="http://schemas.microsoft.com/office/drawing/2014/main" id="{8225A5FD-9176-4F4E-BE16-C40ECFBB237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9" name="Tekstvak 48">
              <a:extLst>
                <a:ext uri="{FF2B5EF4-FFF2-40B4-BE49-F238E27FC236}">
                  <a16:creationId xmlns:a16="http://schemas.microsoft.com/office/drawing/2014/main" id="{E454793B-9D6A-455E-A6C8-E6BFB2B1505E}"/>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endParaRPr lang="nl-BE" sz="2500" dirty="0">
                <a:solidFill>
                  <a:srgbClr val="003366"/>
                </a:solidFill>
                <a:latin typeface="Verdana" panose="020B0604030504040204" pitchFamily="34" charset="0"/>
                <a:ea typeface="Verdana" panose="020B0604030504040204" pitchFamily="34" charset="0"/>
              </a:endParaRPr>
            </a:p>
          </p:txBody>
        </p:sp>
      </p:grpSp>
      <p:cxnSp>
        <p:nvCxnSpPr>
          <p:cNvPr id="50" name="Rechte verbindingslijn met pijl 18">
            <a:extLst>
              <a:ext uri="{FF2B5EF4-FFF2-40B4-BE49-F238E27FC236}">
                <a16:creationId xmlns:a16="http://schemas.microsoft.com/office/drawing/2014/main" id="{76897708-74A4-4B42-8445-EA2B563CAC83}"/>
              </a:ext>
            </a:extLst>
          </p:cNvPr>
          <p:cNvCxnSpPr>
            <a:cxnSpLocks/>
          </p:cNvCxnSpPr>
          <p:nvPr/>
        </p:nvCxnSpPr>
        <p:spPr>
          <a:xfrm>
            <a:off x="12113613" y="4803376"/>
            <a:ext cx="1646972" cy="366969"/>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Rechte verbindingslijn met pijl 18">
            <a:extLst>
              <a:ext uri="{FF2B5EF4-FFF2-40B4-BE49-F238E27FC236}">
                <a16:creationId xmlns:a16="http://schemas.microsoft.com/office/drawing/2014/main" id="{19DFE526-D202-48EC-8192-33FD703C3370}"/>
              </a:ext>
            </a:extLst>
          </p:cNvPr>
          <p:cNvCxnSpPr>
            <a:cxnSpLocks/>
          </p:cNvCxnSpPr>
          <p:nvPr/>
        </p:nvCxnSpPr>
        <p:spPr>
          <a:xfrm>
            <a:off x="12077618" y="4381907"/>
            <a:ext cx="1670934" cy="158452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ep 51">
            <a:extLst>
              <a:ext uri="{FF2B5EF4-FFF2-40B4-BE49-F238E27FC236}">
                <a16:creationId xmlns:a16="http://schemas.microsoft.com/office/drawing/2014/main" id="{48EFEEF9-1309-4C23-8D86-ADCC772163FB}"/>
              </a:ext>
            </a:extLst>
          </p:cNvPr>
          <p:cNvGrpSpPr/>
          <p:nvPr/>
        </p:nvGrpSpPr>
        <p:grpSpPr>
          <a:xfrm>
            <a:off x="12565354" y="6625652"/>
            <a:ext cx="1082842" cy="422488"/>
            <a:chOff x="11539061" y="2748081"/>
            <a:chExt cx="1082842" cy="422488"/>
          </a:xfrm>
        </p:grpSpPr>
        <p:sp>
          <p:nvSpPr>
            <p:cNvPr id="53" name="Ovaal 52">
              <a:extLst>
                <a:ext uri="{FF2B5EF4-FFF2-40B4-BE49-F238E27FC236}">
                  <a16:creationId xmlns:a16="http://schemas.microsoft.com/office/drawing/2014/main" id="{37D2E5B2-363B-48A9-8523-DEF7E50402E9}"/>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54A54EC0-2616-466D-9EF7-C390753FD60F}"/>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endParaRPr lang="nl-BE" sz="2500" dirty="0">
                <a:solidFill>
                  <a:srgbClr val="003366"/>
                </a:solidFill>
                <a:latin typeface="Verdana" panose="020B0604030504040204" pitchFamily="34" charset="0"/>
                <a:ea typeface="Verdana" panose="020B0604030504040204" pitchFamily="34" charset="0"/>
              </a:endParaRPr>
            </a:p>
          </p:txBody>
        </p:sp>
      </p:grpSp>
      <p:pic>
        <p:nvPicPr>
          <p:cNvPr id="22" name="Afbeelding 21">
            <a:extLst>
              <a:ext uri="{FF2B5EF4-FFF2-40B4-BE49-F238E27FC236}">
                <a16:creationId xmlns:a16="http://schemas.microsoft.com/office/drawing/2014/main" id="{EA4C60BB-CC2C-4BCD-9B22-69B4CC386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65" y="3611202"/>
            <a:ext cx="4737323" cy="4288246"/>
          </a:xfrm>
          <a:prstGeom prst="rect">
            <a:avLst/>
          </a:prstGeom>
        </p:spPr>
      </p:pic>
      <p:grpSp>
        <p:nvGrpSpPr>
          <p:cNvPr id="23" name="Groep 22">
            <a:extLst>
              <a:ext uri="{FF2B5EF4-FFF2-40B4-BE49-F238E27FC236}">
                <a16:creationId xmlns:a16="http://schemas.microsoft.com/office/drawing/2014/main" id="{CAD98420-A22D-4D3C-B85B-D3ECE3A34D04}"/>
              </a:ext>
            </a:extLst>
          </p:cNvPr>
          <p:cNvGrpSpPr/>
          <p:nvPr/>
        </p:nvGrpSpPr>
        <p:grpSpPr>
          <a:xfrm>
            <a:off x="1730414" y="4298485"/>
            <a:ext cx="1094875" cy="511615"/>
            <a:chOff x="11574378" y="2683042"/>
            <a:chExt cx="1094875" cy="511615"/>
          </a:xfrm>
        </p:grpSpPr>
        <p:sp>
          <p:nvSpPr>
            <p:cNvPr id="24" name="Ovaal 23">
              <a:extLst>
                <a:ext uri="{FF2B5EF4-FFF2-40B4-BE49-F238E27FC236}">
                  <a16:creationId xmlns:a16="http://schemas.microsoft.com/office/drawing/2014/main" id="{18BC20D6-3662-4CF2-B024-0FD4B5357C8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kstvak 24">
              <a:extLst>
                <a:ext uri="{FF2B5EF4-FFF2-40B4-BE49-F238E27FC236}">
                  <a16:creationId xmlns:a16="http://schemas.microsoft.com/office/drawing/2014/main" id="{51941B53-D51D-43E3-9885-0F55D9A12A6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27" name="Groep 26">
            <a:extLst>
              <a:ext uri="{FF2B5EF4-FFF2-40B4-BE49-F238E27FC236}">
                <a16:creationId xmlns:a16="http://schemas.microsoft.com/office/drawing/2014/main" id="{6289A660-FB5A-44DE-A856-B62B0EB0B0BD}"/>
              </a:ext>
            </a:extLst>
          </p:cNvPr>
          <p:cNvGrpSpPr/>
          <p:nvPr/>
        </p:nvGrpSpPr>
        <p:grpSpPr>
          <a:xfrm>
            <a:off x="1974189" y="5879176"/>
            <a:ext cx="1094875" cy="511615"/>
            <a:chOff x="11574378" y="2683042"/>
            <a:chExt cx="1094875" cy="511615"/>
          </a:xfrm>
        </p:grpSpPr>
        <p:sp>
          <p:nvSpPr>
            <p:cNvPr id="28" name="Ovaal 27">
              <a:extLst>
                <a:ext uri="{FF2B5EF4-FFF2-40B4-BE49-F238E27FC236}">
                  <a16:creationId xmlns:a16="http://schemas.microsoft.com/office/drawing/2014/main" id="{85A92086-319D-43F3-BA66-1A1ABAAE867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Tekstvak 28">
              <a:extLst>
                <a:ext uri="{FF2B5EF4-FFF2-40B4-BE49-F238E27FC236}">
                  <a16:creationId xmlns:a16="http://schemas.microsoft.com/office/drawing/2014/main" id="{8D035625-F470-4BB1-8200-CF7DB8F87FC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30" name="Groep 29">
            <a:extLst>
              <a:ext uri="{FF2B5EF4-FFF2-40B4-BE49-F238E27FC236}">
                <a16:creationId xmlns:a16="http://schemas.microsoft.com/office/drawing/2014/main" id="{02F72AB5-8864-4DCB-97A7-8BADBF207492}"/>
              </a:ext>
            </a:extLst>
          </p:cNvPr>
          <p:cNvGrpSpPr/>
          <p:nvPr/>
        </p:nvGrpSpPr>
        <p:grpSpPr>
          <a:xfrm>
            <a:off x="895139" y="7387833"/>
            <a:ext cx="1094875" cy="511615"/>
            <a:chOff x="11574378" y="2683042"/>
            <a:chExt cx="1094875" cy="511615"/>
          </a:xfrm>
        </p:grpSpPr>
        <p:sp>
          <p:nvSpPr>
            <p:cNvPr id="34" name="Ovaal 33">
              <a:extLst>
                <a:ext uri="{FF2B5EF4-FFF2-40B4-BE49-F238E27FC236}">
                  <a16:creationId xmlns:a16="http://schemas.microsoft.com/office/drawing/2014/main" id="{AB2501BD-29FD-40AE-B25F-82AB6415C73B}"/>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5" name="Tekstvak 34">
              <a:extLst>
                <a:ext uri="{FF2B5EF4-FFF2-40B4-BE49-F238E27FC236}">
                  <a16:creationId xmlns:a16="http://schemas.microsoft.com/office/drawing/2014/main" id="{60B883A2-3D9E-45B7-9AF7-B651EBFA9E8A}"/>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
        <p:nvSpPr>
          <p:cNvPr id="36" name="Rechthoek 35">
            <a:extLst>
              <a:ext uri="{FF2B5EF4-FFF2-40B4-BE49-F238E27FC236}">
                <a16:creationId xmlns:a16="http://schemas.microsoft.com/office/drawing/2014/main" id="{003F98CF-DDCA-4566-9422-E33B2275ECA5}"/>
              </a:ext>
            </a:extLst>
          </p:cNvPr>
          <p:cNvSpPr/>
          <p:nvPr/>
        </p:nvSpPr>
        <p:spPr>
          <a:xfrm>
            <a:off x="2377520" y="4426922"/>
            <a:ext cx="1760386" cy="370541"/>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7" name="Afbeelding 36">
            <a:extLst>
              <a:ext uri="{FF2B5EF4-FFF2-40B4-BE49-F238E27FC236}">
                <a16:creationId xmlns:a16="http://schemas.microsoft.com/office/drawing/2014/main" id="{6D5AB523-C7B5-4EE9-9F13-98D4DF927257}"/>
              </a:ext>
            </a:extLst>
          </p:cNvPr>
          <p:cNvPicPr>
            <a:picLocks noChangeAspect="1"/>
          </p:cNvPicPr>
          <p:nvPr/>
        </p:nvPicPr>
        <p:blipFill>
          <a:blip r:embed="rId5"/>
          <a:stretch>
            <a:fillRect/>
          </a:stretch>
        </p:blipFill>
        <p:spPr>
          <a:xfrm>
            <a:off x="4812798" y="2952587"/>
            <a:ext cx="6150770" cy="5570952"/>
          </a:xfrm>
          <a:prstGeom prst="rect">
            <a:avLst/>
          </a:prstGeom>
        </p:spPr>
      </p:pic>
      <p:grpSp>
        <p:nvGrpSpPr>
          <p:cNvPr id="38" name="Groep 37">
            <a:extLst>
              <a:ext uri="{FF2B5EF4-FFF2-40B4-BE49-F238E27FC236}">
                <a16:creationId xmlns:a16="http://schemas.microsoft.com/office/drawing/2014/main" id="{BA08A172-028B-498E-8DED-32A099A059E8}"/>
              </a:ext>
            </a:extLst>
          </p:cNvPr>
          <p:cNvGrpSpPr/>
          <p:nvPr/>
        </p:nvGrpSpPr>
        <p:grpSpPr>
          <a:xfrm>
            <a:off x="9736718" y="3871493"/>
            <a:ext cx="1094875" cy="511615"/>
            <a:chOff x="11574378" y="2683042"/>
            <a:chExt cx="1094875" cy="511615"/>
          </a:xfrm>
        </p:grpSpPr>
        <p:sp>
          <p:nvSpPr>
            <p:cNvPr id="39" name="Ovaal 38">
              <a:extLst>
                <a:ext uri="{FF2B5EF4-FFF2-40B4-BE49-F238E27FC236}">
                  <a16:creationId xmlns:a16="http://schemas.microsoft.com/office/drawing/2014/main" id="{BF67E8E8-58BE-471B-A5D3-1A8F85878CCD}"/>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06D494DC-4136-4E10-A594-4E65F30973AB}"/>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44" name="Groep 43">
            <a:extLst>
              <a:ext uri="{FF2B5EF4-FFF2-40B4-BE49-F238E27FC236}">
                <a16:creationId xmlns:a16="http://schemas.microsoft.com/office/drawing/2014/main" id="{29BAC38B-AA52-43DF-B38C-9604BE3CB8F8}"/>
              </a:ext>
            </a:extLst>
          </p:cNvPr>
          <p:cNvGrpSpPr/>
          <p:nvPr/>
        </p:nvGrpSpPr>
        <p:grpSpPr>
          <a:xfrm>
            <a:off x="12371664" y="7947627"/>
            <a:ext cx="1082842" cy="422488"/>
            <a:chOff x="11539061" y="2748081"/>
            <a:chExt cx="1082842" cy="422488"/>
          </a:xfrm>
        </p:grpSpPr>
        <p:sp>
          <p:nvSpPr>
            <p:cNvPr id="45" name="Ovaal 44">
              <a:extLst>
                <a:ext uri="{FF2B5EF4-FFF2-40B4-BE49-F238E27FC236}">
                  <a16:creationId xmlns:a16="http://schemas.microsoft.com/office/drawing/2014/main" id="{29959ABA-A06E-498E-B7FB-4F713D90813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Tekstvak 45">
              <a:extLst>
                <a:ext uri="{FF2B5EF4-FFF2-40B4-BE49-F238E27FC236}">
                  <a16:creationId xmlns:a16="http://schemas.microsoft.com/office/drawing/2014/main" id="{71045783-BACA-4AD5-AA53-FFF427C8030A}"/>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12</a:t>
              </a:r>
              <a:endParaRPr lang="nl-BE" sz="2500" dirty="0">
                <a:solidFill>
                  <a:srgbClr val="003366"/>
                </a:solidFill>
                <a:latin typeface="Verdana" panose="020B0604030504040204" pitchFamily="34" charset="0"/>
                <a:ea typeface="Verdana" panose="020B0604030504040204" pitchFamily="34" charset="0"/>
              </a:endParaRPr>
            </a:p>
          </p:txBody>
        </p:sp>
      </p:grpSp>
      <p:grpSp>
        <p:nvGrpSpPr>
          <p:cNvPr id="55" name="Groep 54">
            <a:extLst>
              <a:ext uri="{FF2B5EF4-FFF2-40B4-BE49-F238E27FC236}">
                <a16:creationId xmlns:a16="http://schemas.microsoft.com/office/drawing/2014/main" id="{8CF6E13A-BEC1-44B0-9117-42812AE915C1}"/>
              </a:ext>
            </a:extLst>
          </p:cNvPr>
          <p:cNvGrpSpPr/>
          <p:nvPr/>
        </p:nvGrpSpPr>
        <p:grpSpPr>
          <a:xfrm>
            <a:off x="6626137" y="8312295"/>
            <a:ext cx="1082842" cy="422488"/>
            <a:chOff x="11539061" y="2748081"/>
            <a:chExt cx="1082842" cy="422488"/>
          </a:xfrm>
        </p:grpSpPr>
        <p:sp>
          <p:nvSpPr>
            <p:cNvPr id="56" name="Ovaal 55">
              <a:extLst>
                <a:ext uri="{FF2B5EF4-FFF2-40B4-BE49-F238E27FC236}">
                  <a16:creationId xmlns:a16="http://schemas.microsoft.com/office/drawing/2014/main" id="{06DE303C-B4FA-4415-9490-5B02727B56FF}"/>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Tekstvak 56">
              <a:extLst>
                <a:ext uri="{FF2B5EF4-FFF2-40B4-BE49-F238E27FC236}">
                  <a16:creationId xmlns:a16="http://schemas.microsoft.com/office/drawing/2014/main" id="{EBD78757-4F96-4AFA-AF33-8605D25ABE61}"/>
                </a:ext>
              </a:extLst>
            </p:cNvPr>
            <p:cNvSpPr txBox="1"/>
            <p:nvPr/>
          </p:nvSpPr>
          <p:spPr>
            <a:xfrm>
              <a:off x="11539061"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13</a:t>
              </a:r>
              <a:endParaRPr lang="nl-BE" sz="2500" dirty="0">
                <a:solidFill>
                  <a:srgbClr val="003366"/>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32779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8A2538D9-B346-48AB-A78A-14AA59E85C42}"/>
              </a:ext>
            </a:extLst>
          </p:cNvPr>
          <p:cNvPicPr>
            <a:picLocks noChangeAspect="1"/>
          </p:cNvPicPr>
          <p:nvPr/>
        </p:nvPicPr>
        <p:blipFill>
          <a:blip r:embed="rId3"/>
          <a:stretch>
            <a:fillRect/>
          </a:stretch>
        </p:blipFill>
        <p:spPr>
          <a:xfrm>
            <a:off x="1458869" y="2960553"/>
            <a:ext cx="11128242" cy="581768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Hiërarchische meervoudige regressie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r>
              <a:rPr lang="nl-BE" b="1" dirty="0"/>
              <a:t>		</a:t>
            </a:r>
          </a:p>
          <a:p>
            <a:pPr marL="720000" lvl="1" indent="0">
              <a:buNone/>
            </a:pPr>
            <a:endParaRPr lang="nl-BE" b="1" dirty="0"/>
          </a:p>
          <a:p>
            <a:pPr marL="720000" lvl="1" indent="0">
              <a:buNone/>
            </a:pPr>
            <a:endParaRPr lang="nl-BE" b="1" dirty="0"/>
          </a:p>
          <a:p>
            <a:pPr lvl="3"/>
            <a:endParaRPr lang="nl-BE" b="1" dirty="0"/>
          </a:p>
          <a:p>
            <a:pPr lvl="3"/>
            <a:r>
              <a:rPr lang="nl-BE" b="1" dirty="0"/>
              <a:t>Andere M en SD: </a:t>
            </a:r>
            <a:r>
              <a:rPr lang="nl-BE" dirty="0"/>
              <a:t>subset respondenten die een relatie hadden!</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85</a:t>
            </a:fld>
            <a:endParaRPr lang="en-GB" noProof="0" dirty="0"/>
          </a:p>
        </p:txBody>
      </p:sp>
      <p:pic>
        <p:nvPicPr>
          <p:cNvPr id="3" name="Afbeelding 2">
            <a:extLst>
              <a:ext uri="{FF2B5EF4-FFF2-40B4-BE49-F238E27FC236}">
                <a16:creationId xmlns:a16="http://schemas.microsoft.com/office/drawing/2014/main" id="{9771D4FC-D5C0-4F91-B0E5-E19D95A2E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27" y="2217343"/>
            <a:ext cx="6086925" cy="3491254"/>
          </a:xfrm>
          <a:prstGeom prst="rect">
            <a:avLst/>
          </a:prstGeom>
        </p:spPr>
      </p:pic>
    </p:spTree>
    <p:extLst>
      <p:ext uri="{BB962C8B-B14F-4D97-AF65-F5344CB8AC3E}">
        <p14:creationId xmlns:p14="http://schemas.microsoft.com/office/powerpoint/2010/main" val="28102002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Multicollineariteit</a:t>
            </a:r>
          </a:p>
          <a:p>
            <a:pPr lvl="1"/>
            <a:r>
              <a:rPr lang="nl-BE" dirty="0"/>
              <a:t>Geen probleem: geen enkele r tussen de predictoren &gt; .60</a:t>
            </a:r>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86</a:t>
            </a:fld>
            <a:endParaRPr lang="en-GB" noProof="0" dirty="0"/>
          </a:p>
        </p:txBody>
      </p:sp>
      <p:pic>
        <p:nvPicPr>
          <p:cNvPr id="8" name="Afbeelding 7">
            <a:extLst>
              <a:ext uri="{FF2B5EF4-FFF2-40B4-BE49-F238E27FC236}">
                <a16:creationId xmlns:a16="http://schemas.microsoft.com/office/drawing/2014/main" id="{13954882-1F76-4657-8806-B7228927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502" y="3147930"/>
            <a:ext cx="14424200" cy="6330869"/>
          </a:xfrm>
          <a:prstGeom prst="rect">
            <a:avLst/>
          </a:prstGeom>
        </p:spPr>
      </p:pic>
      <p:sp>
        <p:nvSpPr>
          <p:cNvPr id="7" name="Rechthoek 6">
            <a:extLst>
              <a:ext uri="{FF2B5EF4-FFF2-40B4-BE49-F238E27FC236}">
                <a16:creationId xmlns:a16="http://schemas.microsoft.com/office/drawing/2014/main" id="{D23E4EA0-3ABD-483A-84F7-E2349A95EDC6}"/>
              </a:ext>
            </a:extLst>
          </p:cNvPr>
          <p:cNvSpPr/>
          <p:nvPr/>
        </p:nvSpPr>
        <p:spPr>
          <a:xfrm>
            <a:off x="7712243" y="4735741"/>
            <a:ext cx="8446168" cy="2194448"/>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034D89C0-532B-4243-B685-788583CA7C1E}"/>
              </a:ext>
            </a:extLst>
          </p:cNvPr>
          <p:cNvSpPr/>
          <p:nvPr/>
        </p:nvSpPr>
        <p:spPr>
          <a:xfrm>
            <a:off x="7712243" y="3629194"/>
            <a:ext cx="8446168" cy="783426"/>
          </a:xfrm>
          <a:prstGeom prst="rect">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19705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23EB5E4-8B9B-4483-8889-5AE92319B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409" y="3994484"/>
            <a:ext cx="9766286" cy="575901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Scatterplot</a:t>
            </a:r>
            <a:r>
              <a:rPr lang="nl-BE" dirty="0"/>
              <a:t> met regressielijn </a:t>
            </a:r>
          </a:p>
          <a:p>
            <a:endParaRPr lang="nl-BE" dirty="0"/>
          </a:p>
          <a:p>
            <a:pPr lvl="1"/>
            <a:r>
              <a:rPr lang="nl-BE" dirty="0"/>
              <a:t>Geen non-lineair verband</a:t>
            </a:r>
          </a:p>
          <a:p>
            <a:pPr lvl="2"/>
            <a:r>
              <a:rPr lang="nl-BE" u="sng" dirty="0"/>
              <a:t>Lineariteit</a:t>
            </a:r>
            <a:r>
              <a:rPr lang="nl-BE" dirty="0"/>
              <a:t>: </a:t>
            </a:r>
            <a:r>
              <a:rPr lang="nl-BE" b="1" dirty="0"/>
              <a:t>oké</a:t>
            </a:r>
          </a:p>
          <a:p>
            <a:pPr lvl="1"/>
            <a:endParaRPr lang="nl-BE" b="1" dirty="0"/>
          </a:p>
          <a:p>
            <a:pPr lvl="1"/>
            <a:r>
              <a:rPr lang="nl-BE" dirty="0"/>
              <a:t>Puntenwolk: ovaal/rechthoek</a:t>
            </a:r>
            <a:br>
              <a:rPr lang="nl-BE" dirty="0"/>
            </a:br>
            <a:r>
              <a:rPr lang="nl-BE" dirty="0"/>
              <a:t>rond regressielijn</a:t>
            </a:r>
          </a:p>
          <a:p>
            <a:pPr lvl="2"/>
            <a:r>
              <a:rPr lang="nl-BE" u="sng" dirty="0"/>
              <a:t>Homoscedasticiteit</a:t>
            </a:r>
            <a:r>
              <a:rPr lang="nl-BE" dirty="0"/>
              <a:t>: </a:t>
            </a:r>
            <a:r>
              <a:rPr lang="nl-BE" b="1" dirty="0"/>
              <a:t>oké</a:t>
            </a: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87</a:t>
            </a:fld>
            <a:endParaRPr lang="en-GB" noProof="0" dirty="0"/>
          </a:p>
        </p:txBody>
      </p:sp>
      <p:sp>
        <p:nvSpPr>
          <p:cNvPr id="21" name="Rechthoek 20">
            <a:extLst>
              <a:ext uri="{FF2B5EF4-FFF2-40B4-BE49-F238E27FC236}">
                <a16:creationId xmlns:a16="http://schemas.microsoft.com/office/drawing/2014/main" id="{2F73656A-1191-4CA1-88EF-3B5508A1740B}"/>
              </a:ext>
            </a:extLst>
          </p:cNvPr>
          <p:cNvSpPr/>
          <p:nvPr/>
        </p:nvSpPr>
        <p:spPr>
          <a:xfrm>
            <a:off x="11377614" y="9298324"/>
            <a:ext cx="2675270" cy="33177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95E81DC0-C4A8-4EB2-B88B-20C163EC5FC0}"/>
              </a:ext>
            </a:extLst>
          </p:cNvPr>
          <p:cNvSpPr/>
          <p:nvPr/>
        </p:nvSpPr>
        <p:spPr>
          <a:xfrm>
            <a:off x="7158789" y="5666874"/>
            <a:ext cx="296528" cy="185084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6" name="Tijdelijke aanduiding voor inhoud 8">
            <a:extLst>
              <a:ext uri="{FF2B5EF4-FFF2-40B4-BE49-F238E27FC236}">
                <a16:creationId xmlns:a16="http://schemas.microsoft.com/office/drawing/2014/main" id="{FED4FCBD-2DA4-42BC-93A4-DD50DAA6B2A7}"/>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9119937" y="1812858"/>
            <a:ext cx="7759322" cy="2341849"/>
          </a:xfrm>
        </p:spPr>
      </p:pic>
    </p:spTree>
    <p:extLst>
      <p:ext uri="{BB962C8B-B14F-4D97-AF65-F5344CB8AC3E}">
        <p14:creationId xmlns:p14="http://schemas.microsoft.com/office/powerpoint/2010/main" val="3166438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DF9D8088-E8F0-4A3A-A295-655D00998F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884" y="4619873"/>
            <a:ext cx="7033726" cy="3850359"/>
          </a:xfrm>
          <a:prstGeom prst="rect">
            <a:avLst/>
          </a:prstGeom>
        </p:spPr>
      </p:pic>
      <p:pic>
        <p:nvPicPr>
          <p:cNvPr id="7" name="Afbeelding 6">
            <a:extLst>
              <a:ext uri="{FF2B5EF4-FFF2-40B4-BE49-F238E27FC236}">
                <a16:creationId xmlns:a16="http://schemas.microsoft.com/office/drawing/2014/main" id="{C10B3065-4775-4ED6-850C-1F00AC45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584" y="1508209"/>
            <a:ext cx="7412315" cy="586714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937328"/>
          </a:xfrm>
        </p:spPr>
        <p:txBody>
          <a:bodyPr>
            <a:normAutofit/>
          </a:bodyPr>
          <a:lstStyle/>
          <a:p>
            <a:pPr marL="86400" indent="0">
              <a:buNone/>
            </a:pPr>
            <a:r>
              <a:rPr lang="nl-BE" b="1" dirty="0"/>
              <a:t>Residuenanalyse</a:t>
            </a:r>
          </a:p>
          <a:p>
            <a:r>
              <a:rPr lang="nl-BE" b="1" dirty="0"/>
              <a:t>Histogram</a:t>
            </a:r>
            <a:r>
              <a:rPr lang="nl-BE" dirty="0"/>
              <a:t> van gestandaardiseerde residuen</a:t>
            </a:r>
          </a:p>
          <a:p>
            <a:pPr lvl="1"/>
            <a:r>
              <a:rPr lang="nl-BE" dirty="0"/>
              <a:t>Volgt goed normale verdeling</a:t>
            </a:r>
          </a:p>
          <a:p>
            <a:pPr lvl="2"/>
            <a:r>
              <a:rPr lang="nl-BE" u="sng" dirty="0"/>
              <a:t>Normaliteit</a:t>
            </a:r>
            <a:r>
              <a:rPr lang="nl-BE" dirty="0"/>
              <a:t>: </a:t>
            </a:r>
            <a:r>
              <a:rPr lang="nl-BE" b="1" dirty="0"/>
              <a:t>oké</a:t>
            </a:r>
          </a:p>
          <a:p>
            <a:r>
              <a:rPr lang="nl-BE" b="1" i="1" dirty="0" err="1"/>
              <a:t>Casewise</a:t>
            </a:r>
            <a:r>
              <a:rPr lang="nl-BE" b="1" i="1" dirty="0"/>
              <a:t> </a:t>
            </a:r>
            <a:r>
              <a:rPr lang="nl-BE" b="1" i="1" dirty="0" err="1"/>
              <a:t>Diagnostics</a:t>
            </a:r>
            <a:r>
              <a:rPr lang="nl-BE" b="1" i="1" dirty="0"/>
              <a:t>-</a:t>
            </a:r>
            <a:r>
              <a:rPr lang="nl-BE" dirty="0"/>
              <a:t>tabel</a:t>
            </a:r>
          </a:p>
          <a:p>
            <a:endParaRPr lang="nl-BE" b="1" i="1" dirty="0"/>
          </a:p>
          <a:p>
            <a:endParaRPr lang="nl-BE" b="1" i="1" dirty="0"/>
          </a:p>
          <a:p>
            <a:endParaRPr lang="nl-BE" b="1" i="1" dirty="0"/>
          </a:p>
          <a:p>
            <a:endParaRPr lang="nl-BE" b="1" i="1" dirty="0"/>
          </a:p>
          <a:p>
            <a:endParaRPr lang="nl-BE" b="1" i="1" dirty="0"/>
          </a:p>
          <a:p>
            <a:endParaRPr lang="nl-BE" b="1" dirty="0"/>
          </a:p>
          <a:p>
            <a:endParaRPr lang="nl-BE" b="1" dirty="0"/>
          </a:p>
          <a:p>
            <a:pPr lvl="2"/>
            <a:r>
              <a:rPr lang="nl-BE" dirty="0"/>
              <a:t>7 cases met extreem hoge residuen (&gt; 3 standaardafwijkingen)</a:t>
            </a:r>
          </a:p>
          <a:p>
            <a:pPr lvl="2"/>
            <a:r>
              <a:rPr lang="nl-BE" dirty="0"/>
              <a:t>Hier beschouwen we deze assumptie toch als vervuld</a:t>
            </a:r>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88</a:t>
            </a:fld>
            <a:endParaRPr lang="en-GB" noProof="0" dirty="0"/>
          </a:p>
        </p:txBody>
      </p:sp>
      <p:sp>
        <p:nvSpPr>
          <p:cNvPr id="3" name="Ovaal 2">
            <a:extLst>
              <a:ext uri="{FF2B5EF4-FFF2-40B4-BE49-F238E27FC236}">
                <a16:creationId xmlns:a16="http://schemas.microsoft.com/office/drawing/2014/main" id="{194B2D62-171B-41AA-B03E-89692A7666D8}"/>
              </a:ext>
            </a:extLst>
          </p:cNvPr>
          <p:cNvSpPr/>
          <p:nvPr/>
        </p:nvSpPr>
        <p:spPr>
          <a:xfrm>
            <a:off x="3404939" y="6689556"/>
            <a:ext cx="613611" cy="360948"/>
          </a:xfrm>
          <a:prstGeom prst="ellipse">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064041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2670EF0-E27B-4701-8B8C-CBF24F9CF4C7}"/>
              </a:ext>
            </a:extLst>
          </p:cNvPr>
          <p:cNvPicPr>
            <a:picLocks noChangeAspect="1"/>
          </p:cNvPicPr>
          <p:nvPr/>
        </p:nvPicPr>
        <p:blipFill>
          <a:blip r:embed="rId2"/>
          <a:stretch>
            <a:fillRect/>
          </a:stretch>
        </p:blipFill>
        <p:spPr>
          <a:xfrm>
            <a:off x="5258679" y="1785896"/>
            <a:ext cx="12079995" cy="289105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pPr marL="86400" indent="0">
              <a:buNone/>
            </a:pPr>
            <a:r>
              <a:rPr lang="nl-BE" b="1" dirty="0"/>
              <a:t>Residuenanalyse</a:t>
            </a:r>
          </a:p>
          <a:p>
            <a:r>
              <a:rPr lang="nl-BE" b="1" i="1" dirty="0"/>
              <a:t>Model Summary</a:t>
            </a:r>
            <a:r>
              <a:rPr lang="nl-BE" i="1" dirty="0"/>
              <a:t>-</a:t>
            </a:r>
            <a:r>
              <a:rPr lang="nl-BE" dirty="0"/>
              <a:t>tabel</a:t>
            </a:r>
          </a:p>
          <a:p>
            <a:pPr lvl="1"/>
            <a:r>
              <a:rPr lang="nl-BE" dirty="0"/>
              <a:t>1 &lt; DW = 2.03 &lt; 3</a:t>
            </a:r>
          </a:p>
          <a:p>
            <a:pPr lvl="1"/>
            <a:r>
              <a:rPr lang="nl-BE" u="sng" dirty="0"/>
              <a:t>Onafhankelijkheid</a:t>
            </a:r>
            <a:br>
              <a:rPr lang="nl-BE" u="sng" dirty="0"/>
            </a:br>
            <a:r>
              <a:rPr lang="nl-BE" dirty="0"/>
              <a:t>= </a:t>
            </a:r>
            <a:r>
              <a:rPr lang="nl-BE" b="1" dirty="0"/>
              <a:t>oké</a:t>
            </a:r>
          </a:p>
          <a:p>
            <a:pPr lvl="1"/>
            <a:endParaRPr lang="nl-BE" b="1" dirty="0"/>
          </a:p>
          <a:p>
            <a:pPr marL="86400" indent="0">
              <a:buNone/>
            </a:pPr>
            <a:r>
              <a:rPr lang="nl-BE" b="1" dirty="0"/>
              <a:t>Resultaten regressieanalyse</a:t>
            </a:r>
          </a:p>
          <a:p>
            <a:r>
              <a:rPr lang="nl-BE" b="1" i="1" dirty="0"/>
              <a:t>Model Summary</a:t>
            </a:r>
            <a:r>
              <a:rPr lang="nl-BE" i="1" dirty="0"/>
              <a:t>-</a:t>
            </a:r>
            <a:r>
              <a:rPr lang="nl-BE" dirty="0"/>
              <a:t>tabel</a:t>
            </a:r>
          </a:p>
          <a:p>
            <a:pPr lvl="1"/>
            <a:r>
              <a:rPr lang="nl-BE" dirty="0"/>
              <a:t>Twee rijen: één voor elk model</a:t>
            </a:r>
          </a:p>
          <a:p>
            <a:pPr lvl="1"/>
            <a:r>
              <a:rPr lang="nl-BE" dirty="0"/>
              <a:t>R</a:t>
            </a:r>
            <a:r>
              <a:rPr lang="nl-BE" baseline="30000" dirty="0"/>
              <a:t>2</a:t>
            </a:r>
            <a:r>
              <a:rPr lang="nl-BE" dirty="0"/>
              <a:t> per model en </a:t>
            </a:r>
            <a:r>
              <a:rPr lang="el-GR" b="1" dirty="0"/>
              <a:t>Δ</a:t>
            </a:r>
            <a:r>
              <a:rPr lang="nl-BE" b="1" dirty="0"/>
              <a:t> R</a:t>
            </a:r>
            <a:r>
              <a:rPr lang="nl-BE" b="1" baseline="30000" dirty="0"/>
              <a:t>2 </a:t>
            </a:r>
            <a:r>
              <a:rPr lang="nl-BE" dirty="0"/>
              <a:t>(= .275)</a:t>
            </a:r>
          </a:p>
          <a:p>
            <a:pPr lvl="1"/>
            <a:r>
              <a:rPr lang="nl-BE" b="1" dirty="0"/>
              <a:t>F-toets </a:t>
            </a:r>
            <a:r>
              <a:rPr lang="nl-BE" dirty="0"/>
              <a:t>toont aan dat model 2 </a:t>
            </a:r>
            <a:r>
              <a:rPr lang="nl-BE" b="1" dirty="0" err="1"/>
              <a:t>sign</a:t>
            </a:r>
            <a:r>
              <a:rPr lang="nl-BE" b="1" dirty="0"/>
              <a:t>.</a:t>
            </a:r>
            <a:br>
              <a:rPr lang="nl-BE" b="1" dirty="0"/>
            </a:br>
            <a:r>
              <a:rPr lang="nl-BE" dirty="0"/>
              <a:t>meer verklarend is dan model 1,</a:t>
            </a:r>
            <a:br>
              <a:rPr lang="nl-BE" b="1" dirty="0"/>
            </a:br>
            <a:r>
              <a:rPr lang="nl-BE" b="1" dirty="0"/>
              <a:t>met 27.5 %</a:t>
            </a:r>
          </a:p>
          <a:p>
            <a:pPr marL="720000" lvl="1" indent="0">
              <a:buNone/>
            </a:pP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89</a:t>
            </a:fld>
            <a:endParaRPr lang="en-GB" noProof="0" dirty="0"/>
          </a:p>
        </p:txBody>
      </p:sp>
      <p:sp>
        <p:nvSpPr>
          <p:cNvPr id="13" name="Rechthoek 12">
            <a:extLst>
              <a:ext uri="{FF2B5EF4-FFF2-40B4-BE49-F238E27FC236}">
                <a16:creationId xmlns:a16="http://schemas.microsoft.com/office/drawing/2014/main" id="{A93C0A90-13A2-4C82-82AD-19C4EED8E013}"/>
              </a:ext>
            </a:extLst>
          </p:cNvPr>
          <p:cNvSpPr/>
          <p:nvPr/>
        </p:nvSpPr>
        <p:spPr>
          <a:xfrm>
            <a:off x="5282744" y="2758108"/>
            <a:ext cx="757109" cy="87830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hthoek 15">
            <a:extLst>
              <a:ext uri="{FF2B5EF4-FFF2-40B4-BE49-F238E27FC236}">
                <a16:creationId xmlns:a16="http://schemas.microsoft.com/office/drawing/2014/main" id="{80F10AE7-F7FD-48E0-AEE0-36600AB2A4C2}"/>
              </a:ext>
            </a:extLst>
          </p:cNvPr>
          <p:cNvSpPr/>
          <p:nvPr/>
        </p:nvSpPr>
        <p:spPr>
          <a:xfrm>
            <a:off x="14728557" y="5171921"/>
            <a:ext cx="1923220" cy="61225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2" name="Rechthoek 11">
            <a:extLst>
              <a:ext uri="{FF2B5EF4-FFF2-40B4-BE49-F238E27FC236}">
                <a16:creationId xmlns:a16="http://schemas.microsoft.com/office/drawing/2014/main" id="{C2DE0714-7B5F-4088-A6F4-2B30FB542CB6}"/>
              </a:ext>
            </a:extLst>
          </p:cNvPr>
          <p:cNvSpPr/>
          <p:nvPr/>
        </p:nvSpPr>
        <p:spPr>
          <a:xfrm>
            <a:off x="7908218" y="2369295"/>
            <a:ext cx="1276724" cy="62543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3546F7B3-4E83-41B2-B232-6C0B1898586A}"/>
              </a:ext>
            </a:extLst>
          </p:cNvPr>
          <p:cNvSpPr/>
          <p:nvPr/>
        </p:nvSpPr>
        <p:spPr>
          <a:xfrm>
            <a:off x="10557756" y="2369295"/>
            <a:ext cx="1276724" cy="62543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hthoek 14">
            <a:extLst>
              <a:ext uri="{FF2B5EF4-FFF2-40B4-BE49-F238E27FC236}">
                <a16:creationId xmlns:a16="http://schemas.microsoft.com/office/drawing/2014/main" id="{B593FB13-6063-4B28-BDB2-D0B1BEF87ACC}"/>
              </a:ext>
            </a:extLst>
          </p:cNvPr>
          <p:cNvSpPr/>
          <p:nvPr/>
        </p:nvSpPr>
        <p:spPr>
          <a:xfrm>
            <a:off x="11834479" y="2247454"/>
            <a:ext cx="4071267" cy="74727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3" name="Afbeelding 2">
            <a:extLst>
              <a:ext uri="{FF2B5EF4-FFF2-40B4-BE49-F238E27FC236}">
                <a16:creationId xmlns:a16="http://schemas.microsoft.com/office/drawing/2014/main" id="{0B547067-892B-4C02-A622-278C1A1AD80A}"/>
              </a:ext>
            </a:extLst>
          </p:cNvPr>
          <p:cNvPicPr>
            <a:picLocks noChangeAspect="1"/>
          </p:cNvPicPr>
          <p:nvPr/>
        </p:nvPicPr>
        <p:blipFill>
          <a:blip r:embed="rId3"/>
          <a:stretch>
            <a:fillRect/>
          </a:stretch>
        </p:blipFill>
        <p:spPr>
          <a:xfrm>
            <a:off x="9145190" y="4410888"/>
            <a:ext cx="7835368" cy="4548622"/>
          </a:xfrm>
          <a:prstGeom prst="rect">
            <a:avLst/>
          </a:prstGeom>
        </p:spPr>
      </p:pic>
      <p:sp>
        <p:nvSpPr>
          <p:cNvPr id="4" name="Ovaal 3">
            <a:extLst>
              <a:ext uri="{FF2B5EF4-FFF2-40B4-BE49-F238E27FC236}">
                <a16:creationId xmlns:a16="http://schemas.microsoft.com/office/drawing/2014/main" id="{2F9288A7-469F-4DD3-8B58-9C8D6CC703FC}"/>
              </a:ext>
            </a:extLst>
          </p:cNvPr>
          <p:cNvSpPr/>
          <p:nvPr/>
        </p:nvSpPr>
        <p:spPr>
          <a:xfrm>
            <a:off x="11189368" y="3332747"/>
            <a:ext cx="645111" cy="340653"/>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al 16">
            <a:extLst>
              <a:ext uri="{FF2B5EF4-FFF2-40B4-BE49-F238E27FC236}">
                <a16:creationId xmlns:a16="http://schemas.microsoft.com/office/drawing/2014/main" id="{31BDFC41-4B06-4BDC-8768-07C28C787A80}"/>
              </a:ext>
            </a:extLst>
          </p:cNvPr>
          <p:cNvSpPr/>
          <p:nvPr/>
        </p:nvSpPr>
        <p:spPr>
          <a:xfrm>
            <a:off x="15260635" y="3317549"/>
            <a:ext cx="645111" cy="340653"/>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BA049A42-672C-4E8C-B673-8953CD4497D8}"/>
              </a:ext>
            </a:extLst>
          </p:cNvPr>
          <p:cNvSpPr/>
          <p:nvPr/>
        </p:nvSpPr>
        <p:spPr>
          <a:xfrm>
            <a:off x="9179823" y="5150192"/>
            <a:ext cx="722166" cy="223411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9" name="Rechthoek 18">
            <a:extLst>
              <a:ext uri="{FF2B5EF4-FFF2-40B4-BE49-F238E27FC236}">
                <a16:creationId xmlns:a16="http://schemas.microsoft.com/office/drawing/2014/main" id="{9D2F9D4F-96C2-4E00-ABE4-BC3690A136D6}"/>
              </a:ext>
            </a:extLst>
          </p:cNvPr>
          <p:cNvSpPr/>
          <p:nvPr/>
        </p:nvSpPr>
        <p:spPr>
          <a:xfrm>
            <a:off x="14901082" y="5077066"/>
            <a:ext cx="1923220" cy="73748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0" name="Rechthoek 19">
            <a:extLst>
              <a:ext uri="{FF2B5EF4-FFF2-40B4-BE49-F238E27FC236}">
                <a16:creationId xmlns:a16="http://schemas.microsoft.com/office/drawing/2014/main" id="{500BC074-F7D6-4B74-AEF5-4CC69B8BF948}"/>
              </a:ext>
            </a:extLst>
          </p:cNvPr>
          <p:cNvSpPr/>
          <p:nvPr/>
        </p:nvSpPr>
        <p:spPr>
          <a:xfrm>
            <a:off x="14901082" y="6416042"/>
            <a:ext cx="1923220" cy="38712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7" name="Ovaal 6">
            <a:extLst>
              <a:ext uri="{FF2B5EF4-FFF2-40B4-BE49-F238E27FC236}">
                <a16:creationId xmlns:a16="http://schemas.microsoft.com/office/drawing/2014/main" id="{CA365AEC-831D-D53B-70BB-06A3CC785855}"/>
              </a:ext>
            </a:extLst>
          </p:cNvPr>
          <p:cNvSpPr/>
          <p:nvPr/>
        </p:nvSpPr>
        <p:spPr>
          <a:xfrm>
            <a:off x="16041955" y="2787812"/>
            <a:ext cx="1386121" cy="114983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4CA2B993-6BED-6C12-5553-C34502987D1A}"/>
              </a:ext>
            </a:extLst>
          </p:cNvPr>
          <p:cNvSpPr/>
          <p:nvPr/>
        </p:nvSpPr>
        <p:spPr>
          <a:xfrm>
            <a:off x="4964159" y="2713872"/>
            <a:ext cx="1386121" cy="111830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DA53FC5B-2050-B5E1-66F0-C7C5DC2D5BBF}"/>
              </a:ext>
            </a:extLst>
          </p:cNvPr>
          <p:cNvSpPr/>
          <p:nvPr/>
        </p:nvSpPr>
        <p:spPr>
          <a:xfrm>
            <a:off x="8047819" y="2860676"/>
            <a:ext cx="1351488" cy="105524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703E684B-ED0B-26FE-3A83-6EA7D48F5C1C}"/>
              </a:ext>
            </a:extLst>
          </p:cNvPr>
          <p:cNvSpPr/>
          <p:nvPr/>
        </p:nvSpPr>
        <p:spPr>
          <a:xfrm>
            <a:off x="10603056" y="2317367"/>
            <a:ext cx="1386121" cy="16202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a:extLst>
              <a:ext uri="{FF2B5EF4-FFF2-40B4-BE49-F238E27FC236}">
                <a16:creationId xmlns:a16="http://schemas.microsoft.com/office/drawing/2014/main" id="{0B5CF0E8-A3C3-2B89-AB1C-1F04EC6EBF63}"/>
              </a:ext>
            </a:extLst>
          </p:cNvPr>
          <p:cNvSpPr/>
          <p:nvPr/>
        </p:nvSpPr>
        <p:spPr>
          <a:xfrm>
            <a:off x="15118107" y="3187620"/>
            <a:ext cx="930165" cy="89758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2816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Voorspellen van waarden via een regressievergelijking</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normAutofit/>
          </a:bodyPr>
          <a:lstStyle/>
          <a:p>
            <a:pPr marL="86400" indent="0">
              <a:buNone/>
            </a:pPr>
            <a:r>
              <a:rPr lang="nl-BE" b="1" dirty="0"/>
              <a:t>OV: Heeft leeftijd een effect op eenzaamheid?</a:t>
            </a:r>
          </a:p>
          <a:p>
            <a:r>
              <a:rPr lang="nl-BE" dirty="0"/>
              <a:t>Kunnen we eenzaamheid </a:t>
            </a:r>
            <a:r>
              <a:rPr lang="nl-BE" u="sng" dirty="0"/>
              <a:t>voorspellen</a:t>
            </a:r>
            <a:r>
              <a:rPr lang="nl-BE" dirty="0"/>
              <a:t> </a:t>
            </a:r>
            <a:r>
              <a:rPr lang="nl-BE" dirty="0" err="1"/>
              <a:t>adhv</a:t>
            </a:r>
            <a:r>
              <a:rPr lang="nl-BE" dirty="0"/>
              <a:t> leeftijd?</a:t>
            </a:r>
          </a:p>
          <a:p>
            <a:r>
              <a:rPr lang="nl-BE" dirty="0"/>
              <a:t>Is dat effect:</a:t>
            </a:r>
          </a:p>
          <a:p>
            <a:pPr lvl="1"/>
            <a:r>
              <a:rPr lang="nl-BE" dirty="0"/>
              <a:t>Positief? 	(hoe ouder, hoe eenzamer)</a:t>
            </a:r>
          </a:p>
          <a:p>
            <a:pPr lvl="1"/>
            <a:r>
              <a:rPr lang="nl-BE" dirty="0"/>
              <a:t>Negatief? 	(hoe ouder, hoe minder eenzaam)</a:t>
            </a:r>
          </a:p>
          <a:p>
            <a:pPr lvl="1"/>
            <a:r>
              <a:rPr lang="nl-BE" dirty="0"/>
              <a:t>Onbestaand?</a:t>
            </a:r>
          </a:p>
          <a:p>
            <a:pPr lvl="1"/>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pic>
        <p:nvPicPr>
          <p:cNvPr id="10" name="Afbeelding 9">
            <a:extLst>
              <a:ext uri="{FF2B5EF4-FFF2-40B4-BE49-F238E27FC236}">
                <a16:creationId xmlns:a16="http://schemas.microsoft.com/office/drawing/2014/main" id="{25ED68D9-8BA3-42E7-8260-6AB17A92637A}"/>
              </a:ext>
            </a:extLst>
          </p:cNvPr>
          <p:cNvPicPr>
            <a:picLocks noChangeAspect="1"/>
          </p:cNvPicPr>
          <p:nvPr/>
        </p:nvPicPr>
        <p:blipFill>
          <a:blip r:embed="rId2"/>
          <a:stretch>
            <a:fillRect/>
          </a:stretch>
        </p:blipFill>
        <p:spPr>
          <a:xfrm>
            <a:off x="1039896" y="5426173"/>
            <a:ext cx="12430510" cy="2626417"/>
          </a:xfrm>
          <a:prstGeom prst="rect">
            <a:avLst/>
          </a:prstGeom>
        </p:spPr>
      </p:pic>
      <p:pic>
        <p:nvPicPr>
          <p:cNvPr id="15" name="Tijdelijke aanduiding voor inhoud 14">
            <a:extLst>
              <a:ext uri="{FF2B5EF4-FFF2-40B4-BE49-F238E27FC236}">
                <a16:creationId xmlns:a16="http://schemas.microsoft.com/office/drawing/2014/main" id="{5661E612-B607-46AF-80D5-94BB0B883EC3}"/>
              </a:ext>
            </a:extLst>
          </p:cNvPr>
          <p:cNvPicPr>
            <a:picLocks noGrp="1" noChangeAspect="1"/>
          </p:cNvPicPr>
          <p:nvPr>
            <p:ph idx="13"/>
          </p:nvPr>
        </p:nvPicPr>
        <p:blipFill>
          <a:blip r:embed="rId3" cstate="print">
            <a:extLst>
              <a:ext uri="{28A0092B-C50C-407E-A947-70E740481C1C}">
                <a14:useLocalDpi xmlns:a14="http://schemas.microsoft.com/office/drawing/2010/main" val="0"/>
              </a:ext>
            </a:extLst>
          </a:blip>
          <a:stretch>
            <a:fillRect/>
          </a:stretch>
        </p:blipFill>
        <p:spPr>
          <a:xfrm>
            <a:off x="11239958" y="1940557"/>
            <a:ext cx="5484812" cy="5484812"/>
          </a:xfrm>
        </p:spPr>
      </p:pic>
    </p:spTree>
    <p:extLst>
      <p:ext uri="{BB962C8B-B14F-4D97-AF65-F5344CB8AC3E}">
        <p14:creationId xmlns:p14="http://schemas.microsoft.com/office/powerpoint/2010/main" val="254560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90</a:t>
            </a:fld>
            <a:endParaRPr lang="en-GB" noProof="0" dirty="0"/>
          </a:p>
        </p:txBody>
      </p:sp>
      <p:pic>
        <p:nvPicPr>
          <p:cNvPr id="3" name="Afbeelding 2">
            <a:extLst>
              <a:ext uri="{FF2B5EF4-FFF2-40B4-BE49-F238E27FC236}">
                <a16:creationId xmlns:a16="http://schemas.microsoft.com/office/drawing/2014/main" id="{F06F38D6-CE2A-4DDA-BE30-2F911D8AFDFE}"/>
              </a:ext>
            </a:extLst>
          </p:cNvPr>
          <p:cNvPicPr>
            <a:picLocks noChangeAspect="1"/>
          </p:cNvPicPr>
          <p:nvPr/>
        </p:nvPicPr>
        <p:blipFill rotWithShape="1">
          <a:blip r:embed="rId2"/>
          <a:srcRect b="6183"/>
          <a:stretch/>
        </p:blipFill>
        <p:spPr>
          <a:xfrm>
            <a:off x="4282004" y="4432052"/>
            <a:ext cx="13038962" cy="5310260"/>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pPr marL="86400" indent="0">
              <a:buNone/>
            </a:pPr>
            <a:r>
              <a:rPr lang="nl-BE" b="1" dirty="0"/>
              <a:t>Resultaten regressieanalyse</a:t>
            </a:r>
          </a:p>
          <a:p>
            <a:r>
              <a:rPr lang="nl-BE" b="1" i="1" dirty="0" err="1"/>
              <a:t>Coefficients</a:t>
            </a:r>
            <a:r>
              <a:rPr lang="nl-BE" i="1" dirty="0"/>
              <a:t>-</a:t>
            </a:r>
            <a:r>
              <a:rPr lang="nl-BE" dirty="0"/>
              <a:t>tabel</a:t>
            </a:r>
          </a:p>
          <a:p>
            <a:pPr lvl="1"/>
            <a:r>
              <a:rPr lang="nl-BE" dirty="0"/>
              <a:t>Opnieuw per model opgesplitst: </a:t>
            </a:r>
            <a:r>
              <a:rPr lang="nl-BE" b="1" dirty="0"/>
              <a:t>alle coëfficiënten </a:t>
            </a:r>
            <a:r>
              <a:rPr lang="nl-BE" b="1" dirty="0" err="1"/>
              <a:t>sign</a:t>
            </a:r>
            <a:r>
              <a:rPr lang="nl-BE" b="1" dirty="0"/>
              <a:t>., </a:t>
            </a:r>
            <a:r>
              <a:rPr lang="nl-BE" dirty="0"/>
              <a:t>behalve ‘W1_Geslacht’</a:t>
            </a:r>
          </a:p>
          <a:p>
            <a:pPr lvl="2"/>
            <a:r>
              <a:rPr lang="nl-BE" dirty="0"/>
              <a:t>p-waarde ‘W1_Geslacht’ stijgt in model 2 van .011 </a:t>
            </a:r>
            <a:r>
              <a:rPr lang="nl-BE" dirty="0">
                <a:sym typeface="Wingdings" panose="05000000000000000000" pitchFamily="2" charset="2"/>
              </a:rPr>
              <a:t></a:t>
            </a:r>
            <a:r>
              <a:rPr lang="nl-BE" dirty="0"/>
              <a:t> .636</a:t>
            </a:r>
            <a:br>
              <a:rPr lang="nl-BE" dirty="0"/>
            </a:br>
            <a:r>
              <a:rPr lang="nl-BE" dirty="0"/>
              <a:t>= variantie verklaard door geslacht wordt ‘ingepikt’ door depressie en QMI</a:t>
            </a:r>
          </a:p>
          <a:p>
            <a:pPr lvl="1"/>
            <a:r>
              <a:rPr lang="nl-BE" i="1" dirty="0" err="1"/>
              <a:t>Collinearity</a:t>
            </a:r>
            <a:r>
              <a:rPr lang="nl-BE" i="1" dirty="0"/>
              <a:t> </a:t>
            </a:r>
            <a:r>
              <a:rPr lang="nl-BE" i="1" dirty="0" err="1"/>
              <a:t>Statistics</a:t>
            </a:r>
            <a:r>
              <a:rPr lang="nl-BE" i="1" dirty="0"/>
              <a:t>: </a:t>
            </a:r>
            <a:br>
              <a:rPr lang="nl-BE" i="1" dirty="0"/>
            </a:br>
            <a:r>
              <a:rPr lang="nl-BE" dirty="0"/>
              <a:t>VIF &lt; 5: </a:t>
            </a:r>
            <a:r>
              <a:rPr lang="nl-BE" b="1" dirty="0"/>
              <a:t>oké</a:t>
            </a:r>
          </a:p>
          <a:p>
            <a:pPr marL="720000" lvl="1" indent="0">
              <a:buNone/>
            </a:pP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16" name="Rechthoek 15">
            <a:extLst>
              <a:ext uri="{FF2B5EF4-FFF2-40B4-BE49-F238E27FC236}">
                <a16:creationId xmlns:a16="http://schemas.microsoft.com/office/drawing/2014/main" id="{80F10AE7-F7FD-48E0-AEE0-36600AB2A4C2}"/>
              </a:ext>
            </a:extLst>
          </p:cNvPr>
          <p:cNvSpPr/>
          <p:nvPr/>
        </p:nvSpPr>
        <p:spPr>
          <a:xfrm>
            <a:off x="10892675" y="5391933"/>
            <a:ext cx="1800349" cy="22860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Rechthoek 13">
            <a:extLst>
              <a:ext uri="{FF2B5EF4-FFF2-40B4-BE49-F238E27FC236}">
                <a16:creationId xmlns:a16="http://schemas.microsoft.com/office/drawing/2014/main" id="{77A39A64-F86C-40C9-960D-A46EC2B97F31}"/>
              </a:ext>
            </a:extLst>
          </p:cNvPr>
          <p:cNvSpPr/>
          <p:nvPr/>
        </p:nvSpPr>
        <p:spPr>
          <a:xfrm>
            <a:off x="5004845" y="5957220"/>
            <a:ext cx="7688179" cy="33786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0" name="Rechthoek 9">
            <a:extLst>
              <a:ext uri="{FF2B5EF4-FFF2-40B4-BE49-F238E27FC236}">
                <a16:creationId xmlns:a16="http://schemas.microsoft.com/office/drawing/2014/main" id="{A0B362E3-FDB7-4AF3-AE93-29E5EA21511D}"/>
              </a:ext>
            </a:extLst>
          </p:cNvPr>
          <p:cNvSpPr/>
          <p:nvPr/>
        </p:nvSpPr>
        <p:spPr>
          <a:xfrm>
            <a:off x="15315908" y="5101170"/>
            <a:ext cx="1800349" cy="51928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5" name="Rechthoek 14">
            <a:extLst>
              <a:ext uri="{FF2B5EF4-FFF2-40B4-BE49-F238E27FC236}">
                <a16:creationId xmlns:a16="http://schemas.microsoft.com/office/drawing/2014/main" id="{4BE12C74-9EF8-4EFD-BBC8-DACE39DCAC5A}"/>
              </a:ext>
            </a:extLst>
          </p:cNvPr>
          <p:cNvSpPr/>
          <p:nvPr/>
        </p:nvSpPr>
        <p:spPr>
          <a:xfrm>
            <a:off x="5004844" y="7651323"/>
            <a:ext cx="7688179" cy="33786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 name="Pijl: gekromd links 3">
            <a:extLst>
              <a:ext uri="{FF2B5EF4-FFF2-40B4-BE49-F238E27FC236}">
                <a16:creationId xmlns:a16="http://schemas.microsoft.com/office/drawing/2014/main" id="{8233C060-4FD1-4DF3-A77B-B96F5A929598}"/>
              </a:ext>
            </a:extLst>
          </p:cNvPr>
          <p:cNvSpPr/>
          <p:nvPr/>
        </p:nvSpPr>
        <p:spPr>
          <a:xfrm>
            <a:off x="12835472" y="6059893"/>
            <a:ext cx="1569156" cy="2054578"/>
          </a:xfrm>
          <a:prstGeom prst="curvedLeftArrow">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sp>
        <p:nvSpPr>
          <p:cNvPr id="2" name="Ovaal 1">
            <a:extLst>
              <a:ext uri="{FF2B5EF4-FFF2-40B4-BE49-F238E27FC236}">
                <a16:creationId xmlns:a16="http://schemas.microsoft.com/office/drawing/2014/main" id="{23D40AD6-E833-8779-F673-61805A5E9E8D}"/>
              </a:ext>
            </a:extLst>
          </p:cNvPr>
          <p:cNvSpPr/>
          <p:nvPr/>
        </p:nvSpPr>
        <p:spPr>
          <a:xfrm>
            <a:off x="4048999" y="5198048"/>
            <a:ext cx="3171608" cy="219408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7FF1C0A6-1ADB-7FCC-3604-367737A7DE63}"/>
              </a:ext>
            </a:extLst>
          </p:cNvPr>
          <p:cNvSpPr/>
          <p:nvPr/>
        </p:nvSpPr>
        <p:spPr>
          <a:xfrm>
            <a:off x="4048999" y="7392130"/>
            <a:ext cx="3317415" cy="225991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736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77AD642-93C4-4BFC-BC64-46CC30642FED}"/>
              </a:ext>
            </a:extLst>
          </p:cNvPr>
          <p:cNvPicPr>
            <a:picLocks noChangeAspect="1"/>
          </p:cNvPicPr>
          <p:nvPr/>
        </p:nvPicPr>
        <p:blipFill>
          <a:blip r:embed="rId2"/>
          <a:stretch>
            <a:fillRect/>
          </a:stretch>
        </p:blipFill>
        <p:spPr>
          <a:xfrm>
            <a:off x="2717517" y="3991555"/>
            <a:ext cx="12370973" cy="517639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6. </a:t>
            </a:r>
            <a:r>
              <a:rPr lang="nl-BE" dirty="0"/>
              <a:t>Conclusie en rapportering</a:t>
            </a:r>
          </a:p>
          <a:p>
            <a:pPr lvl="1"/>
            <a:r>
              <a:rPr lang="nl-BE" dirty="0"/>
              <a:t>In tekst </a:t>
            </a:r>
          </a:p>
          <a:p>
            <a:pPr lvl="2"/>
            <a:r>
              <a:rPr lang="nl-BE" dirty="0"/>
              <a:t>Resultaten alle F-toetsen</a:t>
            </a:r>
          </a:p>
          <a:p>
            <a:pPr marL="720000" lvl="1" indent="0">
              <a:buNone/>
            </a:pPr>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91</a:t>
            </a:fld>
            <a:endParaRPr lang="en-GB" noProof="0" dirty="0"/>
          </a:p>
        </p:txBody>
      </p:sp>
      <p:cxnSp>
        <p:nvCxnSpPr>
          <p:cNvPr id="8" name="Rechte verbindingslijn 7">
            <a:extLst>
              <a:ext uri="{FF2B5EF4-FFF2-40B4-BE49-F238E27FC236}">
                <a16:creationId xmlns:a16="http://schemas.microsoft.com/office/drawing/2014/main" id="{8DA1CE6D-2D7D-498F-A05E-6A48EBD8C82A}"/>
              </a:ext>
            </a:extLst>
          </p:cNvPr>
          <p:cNvCxnSpPr>
            <a:cxnSpLocks/>
          </p:cNvCxnSpPr>
          <p:nvPr/>
        </p:nvCxnSpPr>
        <p:spPr>
          <a:xfrm>
            <a:off x="5193186" y="8257797"/>
            <a:ext cx="9787170"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CD1D80CF-68B6-4640-B934-C49CCC8A5807}"/>
              </a:ext>
            </a:extLst>
          </p:cNvPr>
          <p:cNvCxnSpPr>
            <a:cxnSpLocks/>
          </p:cNvCxnSpPr>
          <p:nvPr/>
        </p:nvCxnSpPr>
        <p:spPr>
          <a:xfrm>
            <a:off x="2805586" y="8726286"/>
            <a:ext cx="12174770"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2016AE8C-59BD-4340-A75F-A9E6C05F0D1F}"/>
              </a:ext>
            </a:extLst>
          </p:cNvPr>
          <p:cNvCxnSpPr>
            <a:cxnSpLocks/>
          </p:cNvCxnSpPr>
          <p:nvPr/>
        </p:nvCxnSpPr>
        <p:spPr>
          <a:xfrm>
            <a:off x="2815618" y="9273797"/>
            <a:ext cx="12174770"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Afbeelding 13">
            <a:extLst>
              <a:ext uri="{FF2B5EF4-FFF2-40B4-BE49-F238E27FC236}">
                <a16:creationId xmlns:a16="http://schemas.microsoft.com/office/drawing/2014/main" id="{C46118AF-D8BD-4FD3-9311-ADA9631175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37451" y="1541551"/>
            <a:ext cx="4367413" cy="2457054"/>
          </a:xfrm>
          <a:prstGeom prst="rect">
            <a:avLst/>
          </a:prstGeom>
        </p:spPr>
      </p:pic>
    </p:spTree>
    <p:extLst>
      <p:ext uri="{BB962C8B-B14F-4D97-AF65-F5344CB8AC3E}">
        <p14:creationId xmlns:p14="http://schemas.microsoft.com/office/powerpoint/2010/main" val="430463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Hiërarchische meervoudige regressie</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6. </a:t>
            </a:r>
            <a:r>
              <a:rPr lang="nl-BE" dirty="0"/>
              <a:t>Conclusie en rapportering</a:t>
            </a:r>
          </a:p>
          <a:p>
            <a:pPr lvl="1"/>
            <a:r>
              <a:rPr lang="nl-BE" dirty="0"/>
              <a:t>In tabel </a:t>
            </a:r>
          </a:p>
          <a:p>
            <a:pPr lvl="2"/>
            <a:r>
              <a:rPr lang="nl-BE" dirty="0"/>
              <a:t>Resultaten </a:t>
            </a:r>
          </a:p>
          <a:p>
            <a:pPr lvl="3"/>
            <a:r>
              <a:rPr lang="nl-BE" dirty="0"/>
              <a:t>R</a:t>
            </a:r>
            <a:r>
              <a:rPr lang="nl-BE" baseline="30000" dirty="0"/>
              <a:t>2 </a:t>
            </a:r>
            <a:r>
              <a:rPr lang="nl-BE" dirty="0"/>
              <a:t>en </a:t>
            </a:r>
            <a:r>
              <a:rPr lang="el-GR" dirty="0"/>
              <a:t>Δ</a:t>
            </a:r>
            <a:r>
              <a:rPr lang="nl-BE" dirty="0"/>
              <a:t> R</a:t>
            </a:r>
            <a:r>
              <a:rPr lang="nl-BE" baseline="30000" dirty="0"/>
              <a:t>2</a:t>
            </a:r>
            <a:endParaRPr lang="nl-BE" dirty="0"/>
          </a:p>
          <a:p>
            <a:pPr lvl="3"/>
            <a:r>
              <a:rPr lang="nl-BE" dirty="0"/>
              <a:t>Regressiecoëfficiënten </a:t>
            </a:r>
          </a:p>
          <a:p>
            <a:pPr lvl="3"/>
            <a:r>
              <a:rPr lang="nl-BE" dirty="0"/>
              <a:t>p-waarde</a:t>
            </a:r>
          </a:p>
          <a:p>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92</a:t>
            </a:fld>
            <a:endParaRPr lang="en-GB" noProof="0" dirty="0"/>
          </a:p>
        </p:txBody>
      </p:sp>
      <p:pic>
        <p:nvPicPr>
          <p:cNvPr id="3" name="Afbeelding 2">
            <a:extLst>
              <a:ext uri="{FF2B5EF4-FFF2-40B4-BE49-F238E27FC236}">
                <a16:creationId xmlns:a16="http://schemas.microsoft.com/office/drawing/2014/main" id="{E0D4DD97-8844-4E78-A424-9FE678EA742A}"/>
              </a:ext>
            </a:extLst>
          </p:cNvPr>
          <p:cNvPicPr>
            <a:picLocks noChangeAspect="1"/>
          </p:cNvPicPr>
          <p:nvPr/>
        </p:nvPicPr>
        <p:blipFill>
          <a:blip r:embed="rId2"/>
          <a:stretch>
            <a:fillRect/>
          </a:stretch>
        </p:blipFill>
        <p:spPr>
          <a:xfrm>
            <a:off x="7467035" y="2187367"/>
            <a:ext cx="9001995" cy="7098223"/>
          </a:xfrm>
          <a:prstGeom prst="rect">
            <a:avLst/>
          </a:prstGeom>
        </p:spPr>
      </p:pic>
    </p:spTree>
    <p:extLst>
      <p:ext uri="{BB962C8B-B14F-4D97-AF65-F5344CB8AC3E}">
        <p14:creationId xmlns:p14="http://schemas.microsoft.com/office/powerpoint/2010/main" val="15905679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D8D0A7-0A07-4707-B8E4-6EFBC2545010}"/>
              </a:ext>
            </a:extLst>
          </p:cNvPr>
          <p:cNvSpPr>
            <a:spLocks noGrp="1"/>
          </p:cNvSpPr>
          <p:nvPr>
            <p:ph type="title"/>
          </p:nvPr>
        </p:nvSpPr>
        <p:spPr/>
        <p:txBody>
          <a:bodyPr/>
          <a:lstStyle/>
          <a:p>
            <a:r>
              <a:rPr lang="nl-BE" dirty="0"/>
              <a:t>Hiërarchische meervoudige regressie</a:t>
            </a:r>
          </a:p>
        </p:txBody>
      </p:sp>
      <p:sp>
        <p:nvSpPr>
          <p:cNvPr id="3" name="Tijdelijke aanduiding voor inhoud 2">
            <a:extLst>
              <a:ext uri="{FF2B5EF4-FFF2-40B4-BE49-F238E27FC236}">
                <a16:creationId xmlns:a16="http://schemas.microsoft.com/office/drawing/2014/main" id="{A4F43551-ECD4-41D1-A926-DED0704AA133}"/>
              </a:ext>
            </a:extLst>
          </p:cNvPr>
          <p:cNvSpPr>
            <a:spLocks noGrp="1"/>
          </p:cNvSpPr>
          <p:nvPr>
            <p:ph idx="1"/>
          </p:nvPr>
        </p:nvSpPr>
        <p:spPr/>
        <p:txBody>
          <a:bodyPr/>
          <a:lstStyle/>
          <a:p>
            <a:r>
              <a:rPr lang="nl-BE" dirty="0"/>
              <a:t>Zelfde voorbeeld, maar dan stapsgewijs ingevoerd?</a:t>
            </a:r>
          </a:p>
          <a:p>
            <a:pPr lvl="1"/>
            <a:r>
              <a:rPr lang="nl-BE" b="1" dirty="0"/>
              <a:t>Zie handboek p. 529</a:t>
            </a:r>
          </a:p>
        </p:txBody>
      </p:sp>
      <p:sp>
        <p:nvSpPr>
          <p:cNvPr id="4" name="Tijdelijke aanduiding voor dianummer 3">
            <a:extLst>
              <a:ext uri="{FF2B5EF4-FFF2-40B4-BE49-F238E27FC236}">
                <a16:creationId xmlns:a16="http://schemas.microsoft.com/office/drawing/2014/main" id="{24078756-34A9-4CE1-B001-E4FB5DE5EC89}"/>
              </a:ext>
            </a:extLst>
          </p:cNvPr>
          <p:cNvSpPr>
            <a:spLocks noGrp="1"/>
          </p:cNvSpPr>
          <p:nvPr>
            <p:ph type="sldNum" sz="quarter" idx="12"/>
          </p:nvPr>
        </p:nvSpPr>
        <p:spPr/>
        <p:txBody>
          <a:bodyPr/>
          <a:lstStyle/>
          <a:p>
            <a:fld id="{7AE184E0-0BD4-4705-A12B-9B71DDE63301}" type="slidenum">
              <a:rPr lang="en-GB" noProof="0" smtClean="0"/>
              <a:t>93</a:t>
            </a:fld>
            <a:endParaRPr lang="en-GB" noProof="0" dirty="0"/>
          </a:p>
        </p:txBody>
      </p:sp>
      <p:sp>
        <p:nvSpPr>
          <p:cNvPr id="5" name="Tijdelijke aanduiding voor inhoud 4">
            <a:extLst>
              <a:ext uri="{FF2B5EF4-FFF2-40B4-BE49-F238E27FC236}">
                <a16:creationId xmlns:a16="http://schemas.microsoft.com/office/drawing/2014/main" id="{9C157F53-6452-4FAA-BFAD-0E825F53611B}"/>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90D30466-2B5D-4EFE-8779-AC0656FDF61B}"/>
              </a:ext>
            </a:extLst>
          </p:cNvPr>
          <p:cNvPicPr>
            <a:picLocks noChangeAspect="1"/>
          </p:cNvPicPr>
          <p:nvPr/>
        </p:nvPicPr>
        <p:blipFill>
          <a:blip r:embed="rId2"/>
          <a:stretch>
            <a:fillRect/>
          </a:stretch>
        </p:blipFill>
        <p:spPr>
          <a:xfrm>
            <a:off x="2150606" y="3056590"/>
            <a:ext cx="14394284" cy="6697010"/>
          </a:xfrm>
          <a:prstGeom prst="rect">
            <a:avLst/>
          </a:prstGeom>
        </p:spPr>
      </p:pic>
    </p:spTree>
    <p:extLst>
      <p:ext uri="{BB962C8B-B14F-4D97-AF65-F5344CB8AC3E}">
        <p14:creationId xmlns:p14="http://schemas.microsoft.com/office/powerpoint/2010/main" val="2083261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13.1 Inleiding</a:t>
            </a:r>
          </a:p>
          <a:p>
            <a:pPr marL="86400" indent="0">
              <a:buNone/>
            </a:pPr>
            <a:r>
              <a:rPr lang="nl-BE" dirty="0">
                <a:solidFill>
                  <a:srgbClr val="5D9CC7"/>
                </a:solidFill>
              </a:rPr>
              <a:t>13.2 Basisprincipes bij lineaire regressie</a:t>
            </a:r>
          </a:p>
          <a:p>
            <a:pPr marL="86400" indent="0">
              <a:buNone/>
            </a:pPr>
            <a:r>
              <a:rPr lang="nl-BE" dirty="0">
                <a:solidFill>
                  <a:srgbClr val="5D9CC7"/>
                </a:solidFill>
              </a:rPr>
              <a:t>13.3 Enkelvoudige lineaire regressie</a:t>
            </a:r>
          </a:p>
          <a:p>
            <a:pPr marL="86400" indent="0">
              <a:buNone/>
            </a:pPr>
            <a:r>
              <a:rPr lang="nl-BE" dirty="0">
                <a:solidFill>
                  <a:srgbClr val="5D9CC7"/>
                </a:solidFill>
              </a:rPr>
              <a:t>13.4 Meervoudige lineaire regressie</a:t>
            </a:r>
          </a:p>
          <a:p>
            <a:pPr marL="86400" indent="0">
              <a:buNone/>
            </a:pPr>
            <a:r>
              <a:rPr lang="nl-BE" dirty="0">
                <a:solidFill>
                  <a:srgbClr val="5D9CC7"/>
                </a:solidFill>
              </a:rPr>
              <a:t>13.5 Invoermethoden bij meervoudige regressie</a:t>
            </a:r>
          </a:p>
          <a:p>
            <a:pPr marL="86400" indent="0">
              <a:buNone/>
            </a:pPr>
            <a:r>
              <a:rPr lang="nl-BE" dirty="0">
                <a:solidFill>
                  <a:srgbClr val="5D9CC7"/>
                </a:solidFill>
              </a:rPr>
              <a:t>13.6 Hiërarchische meervoudige regressie</a:t>
            </a:r>
          </a:p>
          <a:p>
            <a:pPr marL="86400" indent="0">
              <a:buNone/>
            </a:pPr>
            <a:r>
              <a:rPr lang="nl-BE" b="1" dirty="0">
                <a:solidFill>
                  <a:srgbClr val="C00000"/>
                </a:solidFill>
              </a:rPr>
              <a:t>13.7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94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753345665"/>
      </p:ext>
    </p:extLst>
  </p:cSld>
  <p:clrMapOvr>
    <a:masterClrMapping/>
  </p:clrMapOvr>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20563</TotalTime>
  <Words>5567</Words>
  <Application>Microsoft Office PowerPoint</Application>
  <PresentationFormat>Aangepast</PresentationFormat>
  <Paragraphs>1409</Paragraphs>
  <Slides>94</Slides>
  <Notes>16</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94</vt:i4>
      </vt:variant>
    </vt:vector>
  </HeadingPairs>
  <TitlesOfParts>
    <vt:vector size="102" baseType="lpstr">
      <vt:lpstr>Arial</vt:lpstr>
      <vt:lpstr>Calibri</vt:lpstr>
      <vt:lpstr>Calibri Light</vt:lpstr>
      <vt:lpstr>Cambria Math</vt:lpstr>
      <vt:lpstr>Verdana</vt:lpstr>
      <vt:lpstr>Wingdings</vt:lpstr>
      <vt:lpstr>Powerpoint_UGent_EN_PS</vt:lpstr>
      <vt:lpstr>Kantoorthema</vt:lpstr>
      <vt:lpstr>HST 13: lineaire regressieanalyse</vt:lpstr>
      <vt:lpstr>Rechten en plichten</vt:lpstr>
      <vt:lpstr>Inhoud van de les</vt:lpstr>
      <vt:lpstr>Inhoudstafel </vt:lpstr>
      <vt:lpstr>Inleiding</vt:lpstr>
      <vt:lpstr>Inleiding</vt:lpstr>
      <vt:lpstr>Inleiding</vt:lpstr>
      <vt:lpstr>Inhoudstafel </vt:lpstr>
      <vt:lpstr>Voorspellen van waarden via een regressievergelijking</vt:lpstr>
      <vt:lpstr>Voorspellen van waarden via een regressievergelijking</vt:lpstr>
      <vt:lpstr>Voorspellen van waarden via een regressievergelijking</vt:lpstr>
      <vt:lpstr>Voorspellen van waarden via een regressievergelijking</vt:lpstr>
      <vt:lpstr>Voorspellen van waarden via een regressievergelijking</vt:lpstr>
      <vt:lpstr>Inhoudstafel </vt:lpstr>
      <vt:lpstr>OLS-methode</vt:lpstr>
      <vt:lpstr>Inhoudstafel </vt:lpstr>
      <vt:lpstr>Determinatiecoëfficiënt R2</vt:lpstr>
      <vt:lpstr>Determinatiecoëfficiënt R2</vt:lpstr>
      <vt:lpstr>Determinatiecoëfficiënt R2</vt:lpstr>
      <vt:lpstr>Tip: standaardiseren van regressiecoëfficiënten</vt:lpstr>
      <vt:lpstr>Inhoudstafel </vt:lpstr>
      <vt:lpstr>Enkelvoudige lineaire regressie</vt:lpstr>
      <vt:lpstr>Enkelvoudige lineaire regressie</vt:lpstr>
      <vt:lpstr>Enkelvoudige lineaire regressie</vt:lpstr>
      <vt:lpstr>Enkelvoudige lineaire regressie</vt:lpstr>
      <vt:lpstr>Enkelvoudige lineaire regressie</vt:lpstr>
      <vt:lpstr>Welke analysetechniek gebruik ik?</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Enkelvoudige lineaire regressie</vt:lpstr>
      <vt:lpstr>Inhoudstafel </vt:lpstr>
      <vt:lpstr>Meervoudige lineaire regressie</vt:lpstr>
      <vt:lpstr>Meervoudige lineaire regressie</vt:lpstr>
      <vt:lpstr>Meervoudige lineaire regressie</vt:lpstr>
      <vt:lpstr>Welke analysetechniek gebruik ik?</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Meervoudige lineaire regressie</vt:lpstr>
      <vt:lpstr>Inhoudstafel </vt:lpstr>
      <vt:lpstr>Invoermethoden bij meervoudige regressie</vt:lpstr>
      <vt:lpstr>Invoermethoden bij meervoudige regressie</vt:lpstr>
      <vt:lpstr>Invoermethoden bij meervoudige regressie</vt:lpstr>
      <vt:lpstr>Invoermethoden bij meervoudige regressie</vt:lpstr>
      <vt:lpstr>Inhoudstafel </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Hiërarchische meervoudige regressie</vt:lpstr>
      <vt:lpstr>Inhoudstafel </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743</cp:revision>
  <cp:lastPrinted>2022-09-25T19:30:31Z</cp:lastPrinted>
  <dcterms:created xsi:type="dcterms:W3CDTF">2016-09-23T07:15:13Z</dcterms:created>
  <dcterms:modified xsi:type="dcterms:W3CDTF">2023-12-05T13:28:05Z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